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6753F92-E573-4714-A354-03B6D90344ED}">
  <a:tblStyle styleId="{16753F92-E573-4714-A354-03B6D90344E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Assumption should be deleted some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Clr>
                <a:schemeClr val="dk1"/>
              </a:buClr>
              <a:buSzPct val="100000"/>
              <a:buFont typeface="Arial"/>
              <a:buNone/>
            </a:pPr>
            <a:r>
              <a:rPr lang="en">
                <a:solidFill>
                  <a:schemeClr val="dk1"/>
                </a:solidFill>
              </a:rPr>
              <a:t>Assumption should be deleted some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0" name="Shape 3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0" name="Shape 3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Shape 3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0" name="Shape 4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Shape 4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0" name="Shape 4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Shape 4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0" name="Shape 4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Shape 4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9" name="Shape 4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42900" lvl="0" marL="457200" rtl="0">
              <a:spcBef>
                <a:spcPts val="0"/>
              </a:spcBef>
              <a:buClr>
                <a:srgbClr val="B7B7B7"/>
              </a:buClr>
              <a:buSzPct val="100000"/>
              <a:buFont typeface="Arial Rounded"/>
              <a:buChar char="●"/>
            </a:pPr>
            <a:r>
              <a:rPr lang="en" sz="1800">
                <a:solidFill>
                  <a:srgbClr val="B7B7B7"/>
                </a:solidFill>
                <a:latin typeface="Arial Rounded"/>
                <a:ea typeface="Arial Rounded"/>
                <a:cs typeface="Arial Rounded"/>
                <a:sym typeface="Arial Rounded"/>
              </a:rPr>
              <a:t>: All the capabilities (functions) of our system are delivered by COTS/ services like Squarespace, MailChimp and Stripe.</a:t>
            </a:r>
          </a:p>
          <a:p>
            <a:pPr indent="-342900" lvl="0" marL="457200" rtl="0">
              <a:spcBef>
                <a:spcPts val="0"/>
              </a:spcBef>
              <a:buClr>
                <a:srgbClr val="CCCCCC"/>
              </a:buClr>
              <a:buSzPct val="128571"/>
              <a:buFont typeface="Arial Rounded"/>
              <a:buChar char="●"/>
            </a:pPr>
            <a:r>
              <a:rPr lang="en" sz="1400">
                <a:solidFill>
                  <a:srgbClr val="CCCCCC"/>
                </a:solidFill>
              </a:rPr>
              <a:t>we also need the API provided by Share APP to retrieve the data we need and NCS as services to host our website.</a:t>
            </a:r>
          </a:p>
          <a:p>
            <a:pPr lvl="0">
              <a:spcBef>
                <a:spcPts val="0"/>
              </a:spcBef>
              <a:buNone/>
            </a:pPr>
            <a:r>
              <a:rPr lang="en">
                <a:solidFill>
                  <a:srgbClr val="B7B7B7"/>
                </a:solidFill>
              </a:rPr>
              <a:t>A</a:t>
            </a:r>
            <a:r>
              <a:rPr lang="en">
                <a:solidFill>
                  <a:srgbClr val="B7B7B7"/>
                </a:solidFill>
              </a:rPr>
              <a:t>ssume</a:t>
            </a:r>
          </a:p>
          <a:p>
            <a:pPr indent="-342900" lvl="0" marL="457200" rtl="0">
              <a:spcBef>
                <a:spcPts val="0"/>
              </a:spcBef>
              <a:buClr>
                <a:srgbClr val="B7B7B7"/>
              </a:buClr>
              <a:buSzPct val="100000"/>
              <a:buFont typeface="Arial Rounded"/>
              <a:buChar char="●"/>
            </a:pPr>
            <a:r>
              <a:rPr lang="en" sz="1800">
                <a:solidFill>
                  <a:srgbClr val="B7B7B7"/>
                </a:solidFill>
                <a:latin typeface="Arial Rounded"/>
                <a:ea typeface="Arial Rounded"/>
                <a:cs typeface="Arial Rounded"/>
                <a:sym typeface="Arial Rounded"/>
              </a:rPr>
              <a:t>based upon the life cycle theory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Shape 4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9" name="Shape 4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Document and development modul part </a:t>
            </a:r>
          </a:p>
          <a:p>
            <a:pPr lvl="0">
              <a:spcBef>
                <a:spcPts val="0"/>
              </a:spcBef>
              <a:buNone/>
            </a:pPr>
            <a:r>
              <a:rPr lang="en"/>
              <a:t>Take part in develop ,   list the other job they focus on </a:t>
            </a:r>
          </a:p>
          <a:p>
            <a:pPr lvl="0" rtl="0">
              <a:spcBef>
                <a:spcPts val="0"/>
              </a:spcBef>
              <a:buNone/>
            </a:pPr>
            <a:r>
              <a:rPr lang="en" sz="900">
                <a:solidFill>
                  <a:srgbClr val="3D3D3D"/>
                </a:solidFill>
                <a:highlight>
                  <a:srgbClr val="FFFFFF"/>
                </a:highlight>
              </a:rPr>
              <a:t> people with the primary responsibility for  main resposible person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Shape 4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9" name="Shape 4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Document and development modul part </a:t>
            </a:r>
          </a:p>
          <a:p>
            <a:pPr lvl="0">
              <a:spcBef>
                <a:spcPts val="0"/>
              </a:spcBef>
              <a:buNone/>
            </a:pPr>
            <a:r>
              <a:rPr lang="en"/>
              <a:t>Take part in develop ,   list the other job they focus on </a:t>
            </a:r>
          </a:p>
          <a:p>
            <a:pPr lvl="0" rtl="0">
              <a:spcBef>
                <a:spcPts val="0"/>
              </a:spcBef>
              <a:buNone/>
            </a:pPr>
            <a:r>
              <a:rPr lang="en"/>
              <a:t>THE TEAM member’s job in this table is a little overlap with preive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Shape 4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9" name="Shape 4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Document and development modul part </a:t>
            </a:r>
          </a:p>
          <a:p>
            <a:pPr lvl="0" rtl="0">
              <a:spcBef>
                <a:spcPts val="0"/>
              </a:spcBef>
              <a:buNone/>
            </a:pPr>
            <a:r>
              <a:rPr lang="en"/>
              <a:t>Take part in develop ,   list the other job they focus on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Shape 4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9" name="Shape 4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None/>
            </a:pPr>
            <a:r>
              <a:rPr lang="en" sz="1800">
                <a:solidFill>
                  <a:srgbClr val="666666"/>
                </a:solidFill>
                <a:latin typeface="Arial Rounded"/>
                <a:ea typeface="Arial Rounded"/>
                <a:cs typeface="Arial Rounded"/>
                <a:sym typeface="Arial Rounded"/>
              </a:rPr>
              <a:t>through the analysis of previous version.</a:t>
            </a:r>
          </a:p>
          <a:p>
            <a:pPr lvl="0" rtl="0">
              <a:lnSpc>
                <a:spcPct val="115000"/>
              </a:lnSpc>
              <a:spcBef>
                <a:spcPts val="0"/>
              </a:spcBef>
              <a:buNone/>
            </a:pPr>
            <a:r>
              <a:rPr lang="en" sz="1800">
                <a:solidFill>
                  <a:srgbClr val="666666"/>
                </a:solidFill>
                <a:latin typeface="Arial Rounded"/>
                <a:ea typeface="Arial Rounded"/>
                <a:cs typeface="Arial Rounded"/>
                <a:sym typeface="Arial Rounded"/>
              </a:rPr>
              <a:t>through client meetings and win-win negotiation</a:t>
            </a:r>
          </a:p>
          <a:p>
            <a:pPr lvl="0" rtl="0">
              <a:lnSpc>
                <a:spcPct val="115000"/>
              </a:lnSpc>
              <a:spcBef>
                <a:spcPts val="0"/>
              </a:spcBef>
              <a:buNone/>
            </a:pPr>
            <a:r>
              <a:rPr lang="en" sz="1800">
                <a:solidFill>
                  <a:srgbClr val="666666"/>
                </a:solidFill>
                <a:latin typeface="Arial Rounded"/>
                <a:ea typeface="Arial Rounded"/>
                <a:cs typeface="Arial Rounded"/>
                <a:sym typeface="Arial Rounded"/>
              </a:rPr>
              <a:t>Based on capability of each member </a:t>
            </a:r>
          </a:p>
          <a:p>
            <a:pPr lvl="0" rtl="0">
              <a:lnSpc>
                <a:spcPct val="115000"/>
              </a:lnSpc>
              <a:spcBef>
                <a:spcPts val="0"/>
              </a:spcBef>
              <a:buClr>
                <a:schemeClr val="dk1"/>
              </a:buClr>
              <a:buSzPct val="61111"/>
              <a:buFont typeface="Arial"/>
              <a:buNone/>
            </a:pPr>
            <a:r>
              <a:t/>
            </a:r>
            <a:endParaRPr sz="1800">
              <a:solidFill>
                <a:srgbClr val="666666"/>
              </a:solidFill>
              <a:latin typeface="Arial Rounded"/>
              <a:ea typeface="Arial Rounded"/>
              <a:cs typeface="Arial Rounded"/>
              <a:sym typeface="Arial Rounde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gn="just">
              <a:lnSpc>
                <a:spcPct val="115000"/>
              </a:lnSpc>
              <a:spcBef>
                <a:spcPts val="0"/>
              </a:spcBef>
              <a:buNone/>
            </a:pPr>
            <a:r>
              <a:rPr lang="en" sz="1800">
                <a:solidFill>
                  <a:schemeClr val="lt1"/>
                </a:solidFill>
                <a:latin typeface="Arial Rounded"/>
                <a:ea typeface="Arial Rounded"/>
                <a:cs typeface="Arial Rounded"/>
                <a:sym typeface="Arial Rounded"/>
              </a:rPr>
              <a:t>Negotiate with client to</a:t>
            </a:r>
          </a:p>
          <a:p>
            <a:pPr lvl="0" rtl="0" algn="just">
              <a:lnSpc>
                <a:spcPct val="115000"/>
              </a:lnSpc>
              <a:spcBef>
                <a:spcPts val="0"/>
              </a:spcBef>
              <a:buNone/>
            </a:pPr>
            <a:r>
              <a:rPr lang="en" sz="1800">
                <a:solidFill>
                  <a:schemeClr val="lt1"/>
                </a:solidFill>
                <a:latin typeface="Arial Rounded"/>
                <a:ea typeface="Arial Rounded"/>
                <a:cs typeface="Arial Rounded"/>
                <a:sym typeface="Arial Rounded"/>
              </a:rPr>
              <a:t>which could be used in the later development phase according to the determined requirement. </a:t>
            </a:r>
          </a:p>
          <a:p>
            <a:pPr lvl="0" rtl="0" algn="just">
              <a:lnSpc>
                <a:spcPct val="115000"/>
              </a:lnSpc>
              <a:spcBef>
                <a:spcPts val="0"/>
              </a:spcBef>
              <a:buNone/>
            </a:pPr>
            <a:r>
              <a:rPr lang="en" sz="1800">
                <a:solidFill>
                  <a:schemeClr val="lt1"/>
                </a:solidFill>
                <a:latin typeface="Arial Rounded"/>
                <a:ea typeface="Arial Rounded"/>
                <a:cs typeface="Arial Rounded"/>
                <a:sym typeface="Arial Rounded"/>
              </a:rPr>
              <a:t>and discus the method to mitigate those risks.</a:t>
            </a:r>
          </a:p>
          <a:p>
            <a:pPr lvl="0" rtl="0" algn="just">
              <a:lnSpc>
                <a:spcPct val="115000"/>
              </a:lnSpc>
              <a:spcBef>
                <a:spcPts val="0"/>
              </a:spcBef>
              <a:buClr>
                <a:schemeClr val="dk1"/>
              </a:buClr>
              <a:buSzPct val="61111"/>
              <a:buFont typeface="Arial"/>
              <a:buNone/>
            </a:pPr>
            <a:r>
              <a:t/>
            </a:r>
            <a:endParaRPr sz="1800">
              <a:solidFill>
                <a:schemeClr val="lt1"/>
              </a:solidFill>
              <a:latin typeface="Arial Rounded"/>
              <a:ea typeface="Arial Rounded"/>
              <a:cs typeface="Arial Rounded"/>
              <a:sym typeface="Arial Rounde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Shape 4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9" name="Shape 4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gn="just">
              <a:lnSpc>
                <a:spcPct val="115000"/>
              </a:lnSpc>
              <a:spcBef>
                <a:spcPts val="0"/>
              </a:spcBef>
              <a:buNone/>
            </a:pPr>
            <a:r>
              <a:rPr lang="en" sz="1800">
                <a:solidFill>
                  <a:srgbClr val="D9D9D9"/>
                </a:solidFill>
                <a:latin typeface="Arial Rounded"/>
                <a:ea typeface="Arial Rounded"/>
                <a:cs typeface="Arial Rounded"/>
                <a:sym typeface="Arial Rounded"/>
              </a:rPr>
              <a:t>According to determined COTS and requirement,</a:t>
            </a:r>
          </a:p>
          <a:p>
            <a:pPr lvl="0" rtl="0" algn="just">
              <a:lnSpc>
                <a:spcPct val="115000"/>
              </a:lnSpc>
              <a:spcBef>
                <a:spcPts val="0"/>
              </a:spcBef>
              <a:buClr>
                <a:schemeClr val="dk1"/>
              </a:buClr>
              <a:buSzPct val="61111"/>
              <a:buFont typeface="Arial"/>
              <a:buNone/>
            </a:pPr>
            <a:r>
              <a:rPr lang="en" sz="1800">
                <a:solidFill>
                  <a:srgbClr val="D9D9D9"/>
                </a:solidFill>
                <a:latin typeface="Arial Rounded"/>
                <a:ea typeface="Arial Rounded"/>
                <a:cs typeface="Arial Rounded"/>
                <a:sym typeface="Arial Rounded"/>
              </a:rPr>
              <a:t>Discuss with client and improve the prototype.</a:t>
            </a:r>
          </a:p>
          <a:p>
            <a:pPr lvl="0" rtl="0" algn="just">
              <a:lnSpc>
                <a:spcPct val="115000"/>
              </a:lnSpc>
              <a:spcBef>
                <a:spcPts val="0"/>
              </a:spcBef>
              <a:buClr>
                <a:schemeClr val="dk1"/>
              </a:buClr>
              <a:buSzPct val="110000"/>
              <a:buFont typeface="Arial"/>
              <a:buNone/>
            </a:pPr>
            <a:r>
              <a:rPr lang="en" sz="1000">
                <a:solidFill>
                  <a:srgbClr val="313131"/>
                </a:solidFill>
                <a:highlight>
                  <a:srgbClr val="FFFFFF"/>
                </a:highlight>
                <a:latin typeface="STHeiti"/>
                <a:ea typeface="STHeiti"/>
                <a:cs typeface="STHeiti"/>
                <a:sym typeface="STHeiti"/>
              </a:rPr>
              <a:t>Oct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Shape 4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9" name="Shape 4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gn="just">
              <a:lnSpc>
                <a:spcPct val="115000"/>
              </a:lnSpc>
              <a:spcBef>
                <a:spcPts val="0"/>
              </a:spcBef>
              <a:buNone/>
            </a:pPr>
            <a:r>
              <a:rPr lang="en" sz="1800">
                <a:solidFill>
                  <a:schemeClr val="lt1"/>
                </a:solidFill>
                <a:latin typeface="Arial Rounded"/>
                <a:ea typeface="Arial Rounded"/>
                <a:cs typeface="Arial Rounded"/>
                <a:sym typeface="Arial Rounded"/>
              </a:rPr>
              <a:t>According to determined COTS and requirement,</a:t>
            </a:r>
          </a:p>
          <a:p>
            <a:pPr lvl="0" rtl="0" algn="just">
              <a:lnSpc>
                <a:spcPct val="115000"/>
              </a:lnSpc>
              <a:spcBef>
                <a:spcPts val="0"/>
              </a:spcBef>
              <a:buClr>
                <a:schemeClr val="dk1"/>
              </a:buClr>
              <a:buSzPct val="61111"/>
              <a:buFont typeface="Arial"/>
              <a:buNone/>
            </a:pPr>
            <a:r>
              <a:rPr lang="en" sz="1800">
                <a:solidFill>
                  <a:schemeClr val="lt1"/>
                </a:solidFill>
                <a:latin typeface="Arial Rounded"/>
                <a:ea typeface="Arial Rounded"/>
                <a:cs typeface="Arial Rounded"/>
                <a:sym typeface="Arial Rounded"/>
              </a:rPr>
              <a:t>Discuss with client and improve the prototype.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Shape 5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9" name="Shape 5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gn="just">
              <a:lnSpc>
                <a:spcPct val="115000"/>
              </a:lnSpc>
              <a:spcBef>
                <a:spcPts val="0"/>
              </a:spcBef>
              <a:buNone/>
            </a:pPr>
            <a:r>
              <a:rPr lang="en" sz="1800">
                <a:solidFill>
                  <a:schemeClr val="lt1"/>
                </a:solidFill>
                <a:latin typeface="Arial Rounded"/>
                <a:ea typeface="Arial Rounded"/>
                <a:cs typeface="Arial Rounded"/>
                <a:sym typeface="Arial Rounded"/>
              </a:rPr>
              <a:t>According to determined COTS and requirement,</a:t>
            </a:r>
          </a:p>
          <a:p>
            <a:pPr lvl="0" rtl="0" algn="just">
              <a:lnSpc>
                <a:spcPct val="115000"/>
              </a:lnSpc>
              <a:spcBef>
                <a:spcPts val="0"/>
              </a:spcBef>
              <a:buClr>
                <a:schemeClr val="dk1"/>
              </a:buClr>
              <a:buSzPct val="61111"/>
              <a:buFont typeface="Arial"/>
              <a:buNone/>
            </a:pPr>
            <a:r>
              <a:rPr lang="en" sz="1800">
                <a:solidFill>
                  <a:schemeClr val="lt1"/>
                </a:solidFill>
                <a:latin typeface="Arial Rounded"/>
                <a:ea typeface="Arial Rounded"/>
                <a:cs typeface="Arial Rounded"/>
                <a:sym typeface="Arial Rounded"/>
              </a:rPr>
              <a:t>Discuss with client and improve the prototype.</a:t>
            </a:r>
          </a:p>
          <a:p>
            <a:pPr indent="-342900" lvl="0" marL="457200" rtl="0" algn="just">
              <a:lnSpc>
                <a:spcPct val="115000"/>
              </a:lnSpc>
              <a:spcBef>
                <a:spcPts val="0"/>
              </a:spcBef>
              <a:buClr>
                <a:schemeClr val="lt1"/>
              </a:buClr>
              <a:buSzPct val="100000"/>
              <a:buFont typeface="Arial Rounded"/>
              <a:buChar char="●"/>
            </a:pPr>
            <a:r>
              <a:rPr lang="en" sz="1800">
                <a:solidFill>
                  <a:schemeClr val="lt1"/>
                </a:solidFill>
                <a:latin typeface="Arial Rounded"/>
                <a:ea typeface="Arial Rounded"/>
                <a:cs typeface="Arial Rounded"/>
                <a:sym typeface="Arial Rounded"/>
              </a:rPr>
              <a:t>to maintain the system if needed.</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Shape 5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9" name="Shape 5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Shape 5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1" name="Shape 5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Shape 5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2" name="Shape 5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gn="just">
              <a:lnSpc>
                <a:spcPct val="115000"/>
              </a:lnSpc>
              <a:spcBef>
                <a:spcPts val="0"/>
              </a:spcBef>
              <a:buClr>
                <a:schemeClr val="dk1"/>
              </a:buClr>
              <a:buSzPct val="100000"/>
              <a:buFont typeface="Arial"/>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Shape 5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6" name="Shape 5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gn="just">
              <a:lnSpc>
                <a:spcPct val="115000"/>
              </a:lnSpc>
              <a:spcBef>
                <a:spcPts val="0"/>
              </a:spcBef>
              <a:buClr>
                <a:schemeClr val="dk1"/>
              </a:buClr>
              <a:buSzPct val="100000"/>
              <a:buFont typeface="Arial"/>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Shape 5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2" name="Shape 5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gn="just">
              <a:lnSpc>
                <a:spcPct val="115000"/>
              </a:lnSpc>
              <a:spcBef>
                <a:spcPts val="0"/>
              </a:spcBef>
              <a:buClr>
                <a:schemeClr val="dk1"/>
              </a:buClr>
              <a:buSzPct val="91666"/>
              <a:buFont typeface="Arial"/>
              <a:buNone/>
            </a:pPr>
            <a:r>
              <a:rPr lang="en" sz="1200">
                <a:latin typeface="Arial Rounded"/>
                <a:ea typeface="Arial Rounded"/>
                <a:cs typeface="Arial Rounded"/>
                <a:sym typeface="Arial Rounded"/>
              </a:rPr>
              <a:t>Is it possible: Yes, according to the above estimation, the project will take 3.11 months to complete. The team has 12 weeks which is within the estimated time to complete the project.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Shape 5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2" name="Shape 5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Shape 5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1" name="Shape 5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Shape 6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1" name="Shape 6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Shape 6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1" name="Shape 6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Shape 6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1" name="Shape 6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Shape 6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1" name="Shape 6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Shape 6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1" name="Shape 6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Shape 6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1" name="Shape 6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Shape 6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1" name="Shape 6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Shape 6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1" name="Shape 6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Shape 6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3" name="Shape 6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Shape 6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5" name="Shape 6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Shape 7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7" name="Shape 7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Shape 7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8" name="Shape 7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Shape 7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8" name="Shape 7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Shape 7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8" name="Shape 7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Shape 7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8" name="Shape 7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Shape 7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7" name="Shape 7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Shape 7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7" name="Shape 7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Shape 7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7" name="Shape 7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Shape 7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8" name="Shape 7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Shape 7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8" name="Shape 7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Shape 8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8" name="Shape 8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Shape 8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8" name="Shape 8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Backup page (no use now)</a:t>
            </a:r>
          </a:p>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aaaaaa</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4.png"/><Relationship Id="rId6"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5.png"/><Relationship Id="rId6" Type="http://schemas.openxmlformats.org/officeDocument/2006/relationships/image" Target="../media/image13.png"/><Relationship Id="rId7"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4.png"/><Relationship Id="rId6" Type="http://schemas.openxmlformats.org/officeDocument/2006/relationships/image" Target="../media/image20.png"/><Relationship Id="rId7"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0.png"/><Relationship Id="rId6"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2.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2.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2.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2.pn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2.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2.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36.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2.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3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2.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2.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2.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2.pn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2.pn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2.pn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2.pn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2.pn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55" name="Shape 55"/>
          <p:cNvPicPr preferRelativeResize="0"/>
          <p:nvPr/>
        </p:nvPicPr>
        <p:blipFill>
          <a:blip r:embed="rId4">
            <a:alphaModFix/>
          </a:blip>
          <a:stretch>
            <a:fillRect/>
          </a:stretch>
        </p:blipFill>
        <p:spPr>
          <a:xfrm>
            <a:off x="2790825" y="961738"/>
            <a:ext cx="3562350" cy="1828800"/>
          </a:xfrm>
          <a:prstGeom prst="rect">
            <a:avLst/>
          </a:prstGeom>
          <a:noFill/>
          <a:ln>
            <a:noFill/>
          </a:ln>
        </p:spPr>
      </p:pic>
      <p:sp>
        <p:nvSpPr>
          <p:cNvPr id="56" name="Shape 56"/>
          <p:cNvSpPr txBox="1"/>
          <p:nvPr/>
        </p:nvSpPr>
        <p:spPr>
          <a:xfrm>
            <a:off x="4636900" y="2067650"/>
            <a:ext cx="3000000" cy="778500"/>
          </a:xfrm>
          <a:prstGeom prst="rect">
            <a:avLst/>
          </a:prstGeom>
          <a:noFill/>
          <a:ln>
            <a:noFill/>
          </a:ln>
        </p:spPr>
        <p:txBody>
          <a:bodyPr anchorCtr="0" anchor="ctr" bIns="91425" lIns="91425" rIns="91425" wrap="square" tIns="91425">
            <a:noAutofit/>
          </a:bodyPr>
          <a:lstStyle/>
          <a:p>
            <a:pPr lvl="0" rtl="0">
              <a:spcBef>
                <a:spcPts val="0"/>
              </a:spcBef>
              <a:buNone/>
            </a:pPr>
            <a:r>
              <a:rPr b="1" lang="en">
                <a:solidFill>
                  <a:srgbClr val="F1C232"/>
                </a:solidFill>
              </a:rPr>
              <a:t>Making you aware</a:t>
            </a:r>
          </a:p>
        </p:txBody>
      </p:sp>
      <p:sp>
        <p:nvSpPr>
          <p:cNvPr id="57" name="Shape 57"/>
          <p:cNvSpPr txBox="1"/>
          <p:nvPr/>
        </p:nvSpPr>
        <p:spPr>
          <a:xfrm>
            <a:off x="2980050" y="2846150"/>
            <a:ext cx="3183900" cy="644700"/>
          </a:xfrm>
          <a:prstGeom prst="rect">
            <a:avLst/>
          </a:prstGeom>
          <a:noFill/>
          <a:ln>
            <a:noFill/>
          </a:ln>
        </p:spPr>
        <p:txBody>
          <a:bodyPr anchorCtr="0" anchor="ctr" bIns="91425" lIns="91425" rIns="91425" wrap="square" tIns="91425">
            <a:noAutofit/>
          </a:bodyPr>
          <a:lstStyle/>
          <a:p>
            <a:pPr lvl="0" rtl="0" algn="ctr">
              <a:spcBef>
                <a:spcPts val="0"/>
              </a:spcBef>
              <a:buNone/>
            </a:pPr>
            <a:r>
              <a:rPr lang="en" sz="2800">
                <a:solidFill>
                  <a:srgbClr val="FFFFFF"/>
                </a:solidFill>
                <a:latin typeface="Arial Rounded"/>
                <a:ea typeface="Arial Rounded"/>
                <a:cs typeface="Arial Rounded"/>
                <a:sym typeface="Arial Rounded"/>
              </a:rPr>
              <a:t>CS577a 17Fall</a:t>
            </a:r>
          </a:p>
        </p:txBody>
      </p:sp>
      <p:sp>
        <p:nvSpPr>
          <p:cNvPr id="58" name="Shape 58"/>
          <p:cNvSpPr txBox="1"/>
          <p:nvPr/>
        </p:nvSpPr>
        <p:spPr>
          <a:xfrm>
            <a:off x="2980050" y="3359025"/>
            <a:ext cx="3183900" cy="644700"/>
          </a:xfrm>
          <a:prstGeom prst="rect">
            <a:avLst/>
          </a:prstGeom>
          <a:noFill/>
          <a:ln>
            <a:noFill/>
          </a:ln>
        </p:spPr>
        <p:txBody>
          <a:bodyPr anchorCtr="0" anchor="ctr" bIns="91425" lIns="91425" rIns="91425" wrap="square" tIns="91425">
            <a:noAutofit/>
          </a:bodyPr>
          <a:lstStyle/>
          <a:p>
            <a:pPr lvl="0" rtl="0" algn="ctr">
              <a:spcBef>
                <a:spcPts val="0"/>
              </a:spcBef>
              <a:buNone/>
            </a:pPr>
            <a:r>
              <a:rPr lang="en" sz="2800">
                <a:solidFill>
                  <a:srgbClr val="FFFFFF"/>
                </a:solidFill>
                <a:latin typeface="Arial Rounded"/>
                <a:ea typeface="Arial Rounded"/>
                <a:cs typeface="Arial Rounded"/>
                <a:sym typeface="Arial Rounded"/>
              </a:rPr>
              <a:t>Team 04 </a:t>
            </a:r>
          </a:p>
        </p:txBody>
      </p:sp>
      <p:sp>
        <p:nvSpPr>
          <p:cNvPr id="59" name="Shape 59"/>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a:spcBef>
                <a:spcPts val="0"/>
              </a:spcBef>
              <a:buNone/>
            </a:pPr>
            <a:r>
              <a:rPr lang="en">
                <a:solidFill>
                  <a:srgbClr val="F1C232"/>
                </a:solidFill>
              </a:rPr>
              <a:t>1</a:t>
            </a:r>
          </a:p>
        </p:txBody>
      </p:sp>
      <p:sp>
        <p:nvSpPr>
          <p:cNvPr id="60" name="Shape 6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pic>
        <p:nvPicPr>
          <p:cNvPr id="152" name="Shape 152"/>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153" name="Shape 153"/>
          <p:cNvSpPr txBox="1"/>
          <p:nvPr/>
        </p:nvSpPr>
        <p:spPr>
          <a:xfrm>
            <a:off x="180200" y="0"/>
            <a:ext cx="7493100" cy="6546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Shared Vision: Program Diagram</a:t>
            </a:r>
          </a:p>
        </p:txBody>
      </p:sp>
      <p:pic>
        <p:nvPicPr>
          <p:cNvPr id="154" name="Shape 154"/>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155" name="Shape 155"/>
          <p:cNvGraphicFramePr/>
          <p:nvPr/>
        </p:nvGraphicFramePr>
        <p:xfrm>
          <a:off x="68975" y="599400"/>
          <a:ext cx="3000000" cy="3000000"/>
        </p:xfrm>
        <a:graphic>
          <a:graphicData uri="http://schemas.openxmlformats.org/drawingml/2006/table">
            <a:tbl>
              <a:tblPr>
                <a:noFill/>
                <a:tableStyleId>{16753F92-E573-4714-A354-03B6D90344ED}</a:tableStyleId>
              </a:tblPr>
              <a:tblGrid>
                <a:gridCol w="2260875"/>
                <a:gridCol w="2853600"/>
                <a:gridCol w="2514025"/>
                <a:gridCol w="1377550"/>
              </a:tblGrid>
              <a:tr h="802175">
                <a:tc gridSpan="4">
                  <a:txBody>
                    <a:bodyPr>
                      <a:noAutofit/>
                    </a:bodyPr>
                    <a:lstStyle/>
                    <a:p>
                      <a:pPr indent="457200" lvl="0" rtl="0">
                        <a:lnSpc>
                          <a:spcPct val="115000"/>
                        </a:lnSpc>
                        <a:spcBef>
                          <a:spcPts val="0"/>
                        </a:spcBef>
                        <a:buNone/>
                      </a:pPr>
                      <a:r>
                        <a:rPr b="1" lang="en" sz="1200">
                          <a:solidFill>
                            <a:srgbClr val="FFFFFF"/>
                          </a:solidFill>
                        </a:rPr>
                        <a:t>Assumptions:</a:t>
                      </a:r>
                    </a:p>
                    <a:p>
                      <a:pPr indent="457200" lvl="0" rtl="0">
                        <a:lnSpc>
                          <a:spcPct val="115000"/>
                        </a:lnSpc>
                        <a:spcBef>
                          <a:spcPts val="0"/>
                        </a:spcBef>
                        <a:buNone/>
                      </a:pPr>
                      <a:r>
                        <a:rPr lang="en" sz="1100">
                          <a:solidFill>
                            <a:srgbClr val="FFFFFF"/>
                          </a:solidFill>
                        </a:rPr>
                        <a:t>●Users would like to show their life.</a:t>
                      </a:r>
                    </a:p>
                    <a:p>
                      <a:pPr indent="457200" lvl="0" rtl="0">
                        <a:lnSpc>
                          <a:spcPct val="115000"/>
                        </a:lnSpc>
                        <a:spcBef>
                          <a:spcPts val="0"/>
                        </a:spcBef>
                        <a:buNone/>
                      </a:pPr>
                      <a:r>
                        <a:rPr lang="en" sz="1100">
                          <a:solidFill>
                            <a:srgbClr val="FFFFFF"/>
                          </a:solidFill>
                        </a:rPr>
                        <a:t>●Students are interested in knowing and joining activities that happen around them.</a:t>
                      </a:r>
                    </a:p>
                    <a:p>
                      <a:pPr indent="457200" lvl="0" rtl="0">
                        <a:lnSpc>
                          <a:spcPct val="115000"/>
                        </a:lnSpc>
                        <a:spcBef>
                          <a:spcPts val="0"/>
                        </a:spcBef>
                        <a:buNone/>
                      </a:pPr>
                      <a:r>
                        <a:rPr lang="en" sz="1100">
                          <a:solidFill>
                            <a:srgbClr val="FFFFFF"/>
                          </a:solidFill>
                        </a:rPr>
                        <a:t>●Activity holders have incentives to post their activities to the App.</a:t>
                      </a:r>
                    </a:p>
                  </a:txBody>
                  <a:tcPr marT="91425" marB="91425" marR="91425" marL="91425">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2F5FA0"/>
                    </a:solidFill>
                  </a:tcPr>
                </a:tc>
                <a:tc hMerge="1"/>
                <a:tc hMerge="1"/>
                <a:tc hMerge="1"/>
              </a:tr>
              <a:tr h="326575">
                <a:tc>
                  <a:txBody>
                    <a:bodyPr>
                      <a:noAutofit/>
                    </a:bodyPr>
                    <a:lstStyle/>
                    <a:p>
                      <a:pPr indent="457200" lvl="0" rtl="0">
                        <a:lnSpc>
                          <a:spcPct val="115000"/>
                        </a:lnSpc>
                        <a:spcBef>
                          <a:spcPts val="0"/>
                        </a:spcBef>
                        <a:buNone/>
                      </a:pPr>
                      <a:r>
                        <a:rPr b="1" lang="en" sz="1200">
                          <a:solidFill>
                            <a:srgbClr val="FFFFFF"/>
                          </a:solidFill>
                        </a:rPr>
                        <a:t>Stakeholders</a:t>
                      </a:r>
                    </a:p>
                  </a:txBody>
                  <a:tcPr marT="91425" marB="91425" marR="91425" marL="91425">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3F7EC3"/>
                    </a:solidFill>
                  </a:tcPr>
                </a:tc>
                <a:tc>
                  <a:txBody>
                    <a:bodyPr>
                      <a:noAutofit/>
                    </a:bodyPr>
                    <a:lstStyle/>
                    <a:p>
                      <a:pPr indent="457200" lvl="0" rtl="0">
                        <a:lnSpc>
                          <a:spcPct val="115000"/>
                        </a:lnSpc>
                        <a:spcBef>
                          <a:spcPts val="0"/>
                        </a:spcBef>
                        <a:buNone/>
                      </a:pPr>
                      <a:r>
                        <a:rPr b="1" lang="en" sz="1200">
                          <a:solidFill>
                            <a:srgbClr val="FFFFFF"/>
                          </a:solidFill>
                        </a:rPr>
                        <a:t>Initiatives</a:t>
                      </a:r>
                    </a:p>
                  </a:txBody>
                  <a:tcPr marT="91425" marB="91425" marR="91425" marL="91425">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3F7EC3"/>
                    </a:solidFill>
                  </a:tcPr>
                </a:tc>
                <a:tc>
                  <a:txBody>
                    <a:bodyPr>
                      <a:noAutofit/>
                    </a:bodyPr>
                    <a:lstStyle/>
                    <a:p>
                      <a:pPr indent="457200" lvl="0" rtl="0">
                        <a:lnSpc>
                          <a:spcPct val="115000"/>
                        </a:lnSpc>
                        <a:spcBef>
                          <a:spcPts val="0"/>
                        </a:spcBef>
                        <a:buNone/>
                      </a:pPr>
                      <a:r>
                        <a:rPr b="1" lang="en" sz="1200">
                          <a:solidFill>
                            <a:srgbClr val="FFFFFF"/>
                          </a:solidFill>
                        </a:rPr>
                        <a:t>Value Propositions</a:t>
                      </a:r>
                    </a:p>
                  </a:txBody>
                  <a:tcPr marT="91425" marB="91425" marR="91425" marL="91425">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3F7EC3"/>
                    </a:solidFill>
                  </a:tcPr>
                </a:tc>
                <a:tc>
                  <a:txBody>
                    <a:bodyPr>
                      <a:noAutofit/>
                    </a:bodyPr>
                    <a:lstStyle/>
                    <a:p>
                      <a:pPr indent="0" lvl="0" marL="0" rtl="0">
                        <a:lnSpc>
                          <a:spcPct val="115000"/>
                        </a:lnSpc>
                        <a:spcBef>
                          <a:spcPts val="0"/>
                        </a:spcBef>
                        <a:buNone/>
                      </a:pPr>
                      <a:r>
                        <a:rPr b="1" lang="en" sz="1200">
                          <a:solidFill>
                            <a:srgbClr val="FFFFFF"/>
                          </a:solidFill>
                        </a:rPr>
                        <a:t>Beneficiaries</a:t>
                      </a:r>
                    </a:p>
                  </a:txBody>
                  <a:tcPr marT="91425" marB="91425" marR="91425" marL="91425">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3F7EC3"/>
                    </a:solidFill>
                  </a:tcPr>
                </a:tc>
              </a:tr>
              <a:tr h="1198525">
                <a:tc>
                  <a:txBody>
                    <a:bodyPr>
                      <a:noAutofit/>
                    </a:bodyPr>
                    <a:lstStyle/>
                    <a:p>
                      <a:pPr indent="457200" lvl="0" rtl="0">
                        <a:lnSpc>
                          <a:spcPct val="115000"/>
                        </a:lnSpc>
                        <a:spcBef>
                          <a:spcPts val="0"/>
                        </a:spcBef>
                        <a:buNone/>
                      </a:pPr>
                      <a:r>
                        <a:rPr lang="en" sz="1200">
                          <a:solidFill>
                            <a:srgbClr val="FFFFFF"/>
                          </a:solidFill>
                        </a:rPr>
                        <a:t>● Developers</a:t>
                      </a:r>
                      <a:br>
                        <a:rPr lang="en" sz="1200">
                          <a:solidFill>
                            <a:srgbClr val="FFFFFF"/>
                          </a:solidFill>
                        </a:rPr>
                      </a:br>
                      <a:r>
                        <a:rPr lang="en" sz="1200">
                          <a:solidFill>
                            <a:srgbClr val="FFFFFF"/>
                          </a:solidFill>
                        </a:rPr>
                        <a:t>	● Client</a:t>
                      </a:r>
                      <a:br>
                        <a:rPr lang="en" sz="1200">
                          <a:solidFill>
                            <a:srgbClr val="FFFFFF"/>
                          </a:solidFill>
                        </a:rPr>
                      </a:br>
                      <a:r>
                        <a:rPr lang="en" sz="1200">
                          <a:solidFill>
                            <a:srgbClr val="FFFFFF"/>
                          </a:solidFill>
                        </a:rPr>
                        <a:t>	● Maintainers</a:t>
                      </a:r>
                      <a:br>
                        <a:rPr lang="en" sz="1200">
                          <a:solidFill>
                            <a:srgbClr val="FFFFFF"/>
                          </a:solidFill>
                        </a:rPr>
                      </a:br>
                      <a:r>
                        <a:rPr lang="en" sz="1200">
                          <a:solidFill>
                            <a:srgbClr val="FFFFFF"/>
                          </a:solidFill>
                        </a:rPr>
                        <a:t>	● Users</a:t>
                      </a:r>
                      <a:br>
                        <a:rPr lang="en" sz="1200">
                          <a:solidFill>
                            <a:srgbClr val="FFFFFF"/>
                          </a:solidFill>
                        </a:rPr>
                      </a:br>
                      <a:r>
                        <a:rPr lang="en" sz="1200">
                          <a:solidFill>
                            <a:srgbClr val="FFFFFF"/>
                          </a:solidFill>
                        </a:rPr>
                        <a:t>	● Activity holders</a:t>
                      </a:r>
                      <a:br>
                        <a:rPr lang="en" sz="1200">
                          <a:solidFill>
                            <a:srgbClr val="FFFFFF"/>
                          </a:solidFill>
                        </a:rPr>
                      </a:br>
                    </a:p>
                  </a:txBody>
                  <a:tcPr marT="91425" marB="91425" marR="91425" marL="91425">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2F5FA0"/>
                    </a:solidFill>
                  </a:tcPr>
                </a:tc>
                <a:tc>
                  <a:txBody>
                    <a:bodyPr>
                      <a:noAutofit/>
                    </a:bodyPr>
                    <a:lstStyle/>
                    <a:p>
                      <a:pPr indent="0" lvl="0" marL="0" rtl="0">
                        <a:lnSpc>
                          <a:spcPct val="115000"/>
                        </a:lnSpc>
                        <a:spcBef>
                          <a:spcPts val="0"/>
                        </a:spcBef>
                        <a:buNone/>
                      </a:pPr>
                      <a:r>
                        <a:rPr lang="en" sz="1200">
                          <a:solidFill>
                            <a:srgbClr val="FFFFFF"/>
                          </a:solidFill>
                        </a:rPr>
                        <a:t>● Develop the challenge part of the app </a:t>
                      </a:r>
                      <a:br>
                        <a:rPr lang="en" sz="1200">
                          <a:solidFill>
                            <a:srgbClr val="FFFFFF"/>
                          </a:solidFill>
                        </a:rPr>
                      </a:br>
                      <a:r>
                        <a:rPr lang="en" sz="1200">
                          <a:solidFill>
                            <a:srgbClr val="FFFFFF"/>
                          </a:solidFill>
                        </a:rPr>
                        <a:t>● Design the app(UI), advertise the app</a:t>
                      </a:r>
                      <a:br>
                        <a:rPr lang="en" sz="1200">
                          <a:solidFill>
                            <a:srgbClr val="FFFFFF"/>
                          </a:solidFill>
                        </a:rPr>
                      </a:br>
                      <a:r>
                        <a:rPr lang="en" sz="1200">
                          <a:solidFill>
                            <a:srgbClr val="FFFFFF"/>
                          </a:solidFill>
                        </a:rPr>
                        <a:t>● Maintain the app</a:t>
                      </a:r>
                      <a:br>
                        <a:rPr lang="en" sz="1200">
                          <a:solidFill>
                            <a:srgbClr val="FFFFFF"/>
                          </a:solidFill>
                        </a:rPr>
                      </a:br>
                      <a:r>
                        <a:rPr lang="en" sz="1200">
                          <a:solidFill>
                            <a:srgbClr val="FFFFFF"/>
                          </a:solidFill>
                        </a:rPr>
                        <a:t>● Keep using the app and give feedback</a:t>
                      </a:r>
                      <a:br>
                        <a:rPr lang="en" sz="1200">
                          <a:solidFill>
                            <a:srgbClr val="FFFFFF"/>
                          </a:solidFill>
                        </a:rPr>
                      </a:br>
                      <a:r>
                        <a:rPr lang="en" sz="1200">
                          <a:solidFill>
                            <a:srgbClr val="FFFFFF"/>
                          </a:solidFill>
                        </a:rPr>
                        <a:t>● Post activities</a:t>
                      </a:r>
                      <a:br>
                        <a:rPr lang="en" sz="1200">
                          <a:solidFill>
                            <a:srgbClr val="FFFFFF"/>
                          </a:solidFill>
                        </a:rPr>
                      </a:br>
                      <a:r>
                        <a:rPr lang="en" sz="1200">
                          <a:solidFill>
                            <a:srgbClr val="FFFFFF"/>
                          </a:solidFill>
                        </a:rPr>
                        <a:t>● Challenge their friends</a:t>
                      </a:r>
                    </a:p>
                  </a:txBody>
                  <a:tcPr marT="91425" marB="91425" marR="91425" marL="91425">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2F5FA0"/>
                    </a:solidFill>
                  </a:tcPr>
                </a:tc>
                <a:tc>
                  <a:txBody>
                    <a:bodyPr>
                      <a:noAutofit/>
                    </a:bodyPr>
                    <a:lstStyle/>
                    <a:p>
                      <a:pPr indent="0" lvl="0" marL="0" rtl="0">
                        <a:lnSpc>
                          <a:spcPct val="115000"/>
                        </a:lnSpc>
                        <a:spcBef>
                          <a:spcPts val="0"/>
                        </a:spcBef>
                        <a:buNone/>
                      </a:pPr>
                      <a:r>
                        <a:rPr lang="en" sz="1200">
                          <a:solidFill>
                            <a:srgbClr val="FFFFFF"/>
                          </a:solidFill>
                        </a:rPr>
                        <a:t>● Attracting more people to join the activities  </a:t>
                      </a:r>
                      <a:br>
                        <a:rPr lang="en" sz="1200">
                          <a:solidFill>
                            <a:srgbClr val="FFFFFF"/>
                          </a:solidFill>
                        </a:rPr>
                      </a:br>
                      <a:r>
                        <a:rPr lang="en" sz="1200">
                          <a:solidFill>
                            <a:srgbClr val="FFFFFF"/>
                          </a:solidFill>
                        </a:rPr>
                        <a:t>● To promote activities</a:t>
                      </a:r>
                      <a:br>
                        <a:rPr lang="en" sz="1200">
                          <a:solidFill>
                            <a:srgbClr val="FFFFFF"/>
                          </a:solidFill>
                        </a:rPr>
                      </a:br>
                      <a:r>
                        <a:rPr lang="en" sz="1200">
                          <a:solidFill>
                            <a:srgbClr val="FFFFFF"/>
                          </a:solidFill>
                        </a:rPr>
                        <a:t>● To help students to find out what is happening around them and increase user’s happiness</a:t>
                      </a:r>
                    </a:p>
                  </a:txBody>
                  <a:tcPr marT="91425" marB="91425" marR="91425" marL="91425">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2F5FA0"/>
                    </a:solidFill>
                  </a:tcPr>
                </a:tc>
                <a:tc>
                  <a:txBody>
                    <a:bodyPr>
                      <a:noAutofit/>
                    </a:bodyPr>
                    <a:lstStyle/>
                    <a:p>
                      <a:pPr indent="0" lvl="0" marL="0" rtl="0">
                        <a:lnSpc>
                          <a:spcPct val="115000"/>
                        </a:lnSpc>
                        <a:spcBef>
                          <a:spcPts val="0"/>
                        </a:spcBef>
                        <a:buNone/>
                      </a:pPr>
                      <a:r>
                        <a:rPr lang="en" sz="1200">
                          <a:solidFill>
                            <a:srgbClr val="FFFFFF"/>
                          </a:solidFill>
                        </a:rPr>
                        <a:t>● Users</a:t>
                      </a:r>
                    </a:p>
                    <a:p>
                      <a:pPr indent="0" lvl="0" marL="0" rtl="0">
                        <a:lnSpc>
                          <a:spcPct val="115000"/>
                        </a:lnSpc>
                        <a:spcBef>
                          <a:spcPts val="0"/>
                        </a:spcBef>
                        <a:buNone/>
                      </a:pPr>
                      <a:r>
                        <a:rPr lang="en" sz="1200">
                          <a:solidFill>
                            <a:srgbClr val="FFFFFF"/>
                          </a:solidFill>
                        </a:rPr>
                        <a:t>● Client</a:t>
                      </a:r>
                    </a:p>
                    <a:p>
                      <a:pPr indent="0" lvl="0" marL="0" rtl="0">
                        <a:lnSpc>
                          <a:spcPct val="115000"/>
                        </a:lnSpc>
                        <a:spcBef>
                          <a:spcPts val="0"/>
                        </a:spcBef>
                        <a:buNone/>
                      </a:pPr>
                      <a:r>
                        <a:rPr lang="en" sz="1200">
                          <a:solidFill>
                            <a:srgbClr val="FFFFFF"/>
                          </a:solidFill>
                        </a:rPr>
                        <a:t>● Activity Holders</a:t>
                      </a:r>
                    </a:p>
                    <a:p>
                      <a:pPr indent="457200" lvl="0" rtl="0">
                        <a:lnSpc>
                          <a:spcPct val="115000"/>
                        </a:lnSpc>
                        <a:spcBef>
                          <a:spcPts val="0"/>
                        </a:spcBef>
                        <a:buNone/>
                      </a:pPr>
                      <a:r>
                        <a:t/>
                      </a:r>
                      <a:endParaRPr sz="1200">
                        <a:solidFill>
                          <a:srgbClr val="FFFFFF"/>
                        </a:solidFill>
                      </a:endParaRPr>
                    </a:p>
                    <a:p>
                      <a:pPr indent="457200" lvl="0" rtl="0">
                        <a:lnSpc>
                          <a:spcPct val="115000"/>
                        </a:lnSpc>
                        <a:spcBef>
                          <a:spcPts val="0"/>
                        </a:spcBef>
                        <a:buNone/>
                      </a:pPr>
                      <a:r>
                        <a:t/>
                      </a:r>
                      <a:endParaRPr sz="1200">
                        <a:solidFill>
                          <a:srgbClr val="FFFFFF"/>
                        </a:solidFill>
                      </a:endParaRPr>
                    </a:p>
                  </a:txBody>
                  <a:tcPr marT="91425" marB="91425" marR="91425" marL="91425">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2F5FA0"/>
                    </a:solidFill>
                  </a:tcPr>
                </a:tc>
              </a:tr>
              <a:tr h="1356400">
                <a:tc gridSpan="2">
                  <a:txBody>
                    <a:bodyPr>
                      <a:noAutofit/>
                    </a:bodyPr>
                    <a:lstStyle/>
                    <a:p>
                      <a:pPr indent="457200" lvl="0" rtl="0">
                        <a:lnSpc>
                          <a:spcPct val="115000"/>
                        </a:lnSpc>
                        <a:spcBef>
                          <a:spcPts val="0"/>
                        </a:spcBef>
                        <a:buNone/>
                      </a:pPr>
                      <a:r>
                        <a:rPr lang="en" sz="1200">
                          <a:solidFill>
                            <a:srgbClr val="FFFFFF"/>
                          </a:solidFill>
                        </a:rPr>
                        <a:t>Cost: ● Maintenance costs</a:t>
                      </a:r>
                      <a:br>
                        <a:rPr lang="en" sz="1200">
                          <a:solidFill>
                            <a:srgbClr val="FFFFFF"/>
                          </a:solidFill>
                        </a:rPr>
                      </a:br>
                      <a:r>
                        <a:rPr lang="en" sz="1200">
                          <a:solidFill>
                            <a:srgbClr val="FFFFFF"/>
                          </a:solidFill>
                        </a:rPr>
                        <a:t>	         ● Development costs</a:t>
                      </a:r>
                      <a:br>
                        <a:rPr lang="en" sz="1200">
                          <a:solidFill>
                            <a:srgbClr val="FFFFFF"/>
                          </a:solidFill>
                        </a:rPr>
                      </a:br>
                      <a:r>
                        <a:rPr lang="en" sz="1200">
                          <a:solidFill>
                            <a:srgbClr val="FFFFFF"/>
                          </a:solidFill>
                        </a:rPr>
                        <a:t>                    ● Advertising/Marketing costs</a:t>
                      </a:r>
                    </a:p>
                  </a:txBody>
                  <a:tcPr marT="91425" marB="91425" marR="91425" marL="91425">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3F7EC3"/>
                    </a:solidFill>
                  </a:tcPr>
                </a:tc>
                <a:tc hMerge="1"/>
                <a:tc gridSpan="2">
                  <a:txBody>
                    <a:bodyPr>
                      <a:noAutofit/>
                    </a:bodyPr>
                    <a:lstStyle/>
                    <a:p>
                      <a:pPr indent="0" lvl="0" marL="0" rtl="0">
                        <a:lnSpc>
                          <a:spcPct val="115000"/>
                        </a:lnSpc>
                        <a:spcBef>
                          <a:spcPts val="0"/>
                        </a:spcBef>
                        <a:buNone/>
                      </a:pPr>
                      <a:r>
                        <a:rPr lang="en" sz="1200">
                          <a:solidFill>
                            <a:srgbClr val="FFFFFF"/>
                          </a:solidFill>
                        </a:rPr>
                        <a:t>Benefits:  </a:t>
                      </a:r>
                    </a:p>
                    <a:p>
                      <a:pPr indent="0" lvl="0" marL="0" rtl="0">
                        <a:lnSpc>
                          <a:spcPct val="115000"/>
                        </a:lnSpc>
                        <a:spcBef>
                          <a:spcPts val="0"/>
                        </a:spcBef>
                        <a:buNone/>
                      </a:pPr>
                      <a:r>
                        <a:rPr lang="en" sz="1200">
                          <a:solidFill>
                            <a:srgbClr val="FFFFFF"/>
                          </a:solidFill>
                        </a:rPr>
                        <a:t> </a:t>
                      </a:r>
                      <a:r>
                        <a:rPr lang="en" sz="1200">
                          <a:solidFill>
                            <a:schemeClr val="lt1"/>
                          </a:solidFill>
                        </a:rPr>
                        <a:t> ● </a:t>
                      </a:r>
                      <a:r>
                        <a:rPr lang="en" sz="1200">
                          <a:solidFill>
                            <a:srgbClr val="FFFFFF"/>
                          </a:solidFill>
                        </a:rPr>
                        <a:t>Enlarge user’s happiness.</a:t>
                      </a:r>
                      <a:br>
                        <a:rPr lang="en" sz="1200">
                          <a:solidFill>
                            <a:srgbClr val="FFFFFF"/>
                          </a:solidFill>
                        </a:rPr>
                      </a:br>
                      <a:r>
                        <a:rPr lang="en" sz="1200">
                          <a:solidFill>
                            <a:srgbClr val="FFFFFF"/>
                          </a:solidFill>
                        </a:rPr>
                        <a:t> </a:t>
                      </a:r>
                      <a:r>
                        <a:rPr lang="en" sz="1200">
                          <a:solidFill>
                            <a:schemeClr val="lt1"/>
                          </a:solidFill>
                        </a:rPr>
                        <a:t> ● </a:t>
                      </a:r>
                      <a:r>
                        <a:rPr lang="en" sz="1200">
                          <a:solidFill>
                            <a:srgbClr val="FFFFFF"/>
                          </a:solidFill>
                        </a:rPr>
                        <a:t>Raise interactions between different users.</a:t>
                      </a:r>
                      <a:br>
                        <a:rPr lang="en" sz="1200">
                          <a:solidFill>
                            <a:srgbClr val="FFFFFF"/>
                          </a:solidFill>
                        </a:rPr>
                      </a:br>
                      <a:r>
                        <a:rPr lang="en" sz="1200">
                          <a:solidFill>
                            <a:schemeClr val="lt1"/>
                          </a:solidFill>
                        </a:rPr>
                        <a:t>  ● </a:t>
                      </a:r>
                      <a:r>
                        <a:rPr lang="en" sz="1200">
                          <a:solidFill>
                            <a:srgbClr val="FFFFFF"/>
                          </a:solidFill>
                        </a:rPr>
                        <a:t>Increase the amount of active users in Populic.</a:t>
                      </a:r>
                      <a:br>
                        <a:rPr lang="en" sz="1200">
                          <a:solidFill>
                            <a:srgbClr val="FFFFFF"/>
                          </a:solidFill>
                        </a:rPr>
                      </a:br>
                      <a:r>
                        <a:rPr lang="en" sz="1200">
                          <a:solidFill>
                            <a:srgbClr val="FFFFFF"/>
                          </a:solidFill>
                        </a:rPr>
                        <a:t>  </a:t>
                      </a:r>
                      <a:r>
                        <a:rPr lang="en" sz="1200">
                          <a:solidFill>
                            <a:schemeClr val="lt1"/>
                          </a:solidFill>
                        </a:rPr>
                        <a:t>● </a:t>
                      </a:r>
                      <a:r>
                        <a:rPr lang="en" sz="1200">
                          <a:solidFill>
                            <a:srgbClr val="FFFFFF"/>
                          </a:solidFill>
                        </a:rPr>
                        <a:t>Inform students what is going on around the campus.</a:t>
                      </a:r>
                    </a:p>
                  </a:txBody>
                  <a:tcPr marT="91425" marB="91425" marR="91425" marL="91425">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3F7EC3"/>
                    </a:solidFill>
                  </a:tcPr>
                </a:tc>
                <a:tc hMerge="1"/>
              </a:tr>
            </a:tbl>
          </a:graphicData>
        </a:graphic>
      </p:graphicFrame>
      <p:sp>
        <p:nvSpPr>
          <p:cNvPr id="156" name="Shape 156"/>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10</a:t>
            </a:r>
          </a:p>
        </p:txBody>
      </p:sp>
      <p:sp>
        <p:nvSpPr>
          <p:cNvPr id="157" name="Shape 15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id="162" name="Shape 162"/>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163" name="Shape 163"/>
          <p:cNvSpPr txBox="1"/>
          <p:nvPr/>
        </p:nvSpPr>
        <p:spPr>
          <a:xfrm>
            <a:off x="180200" y="0"/>
            <a:ext cx="5218200" cy="6447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Benefit Chain Diagram</a:t>
            </a:r>
          </a:p>
        </p:txBody>
      </p:sp>
      <p:pic>
        <p:nvPicPr>
          <p:cNvPr id="164" name="Shape 164"/>
          <p:cNvPicPr preferRelativeResize="0"/>
          <p:nvPr/>
        </p:nvPicPr>
        <p:blipFill>
          <a:blip r:embed="rId4">
            <a:alphaModFix/>
          </a:blip>
          <a:stretch>
            <a:fillRect/>
          </a:stretch>
        </p:blipFill>
        <p:spPr>
          <a:xfrm>
            <a:off x="8248650" y="4638475"/>
            <a:ext cx="895350" cy="457200"/>
          </a:xfrm>
          <a:prstGeom prst="rect">
            <a:avLst/>
          </a:prstGeom>
          <a:noFill/>
          <a:ln>
            <a:noFill/>
          </a:ln>
        </p:spPr>
      </p:pic>
      <p:pic>
        <p:nvPicPr>
          <p:cNvPr id="165" name="Shape 165"/>
          <p:cNvPicPr preferRelativeResize="0"/>
          <p:nvPr/>
        </p:nvPicPr>
        <p:blipFill rotWithShape="1">
          <a:blip r:embed="rId5">
            <a:alphaModFix/>
          </a:blip>
          <a:srcRect b="4309" l="0" r="0" t="7747"/>
          <a:stretch/>
        </p:blipFill>
        <p:spPr>
          <a:xfrm>
            <a:off x="-24525" y="373675"/>
            <a:ext cx="8976949" cy="4639598"/>
          </a:xfrm>
          <a:prstGeom prst="rect">
            <a:avLst/>
          </a:prstGeom>
          <a:noFill/>
          <a:ln>
            <a:noFill/>
          </a:ln>
        </p:spPr>
      </p:pic>
      <p:sp>
        <p:nvSpPr>
          <p:cNvPr id="166" name="Shape 166"/>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11</a:t>
            </a:r>
          </a:p>
        </p:txBody>
      </p:sp>
      <p:sp>
        <p:nvSpPr>
          <p:cNvPr id="167" name="Shape 16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id="172" name="Shape 172"/>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173" name="Shape 173"/>
          <p:cNvSpPr txBox="1"/>
          <p:nvPr/>
        </p:nvSpPr>
        <p:spPr>
          <a:xfrm>
            <a:off x="180200" y="0"/>
            <a:ext cx="2582700" cy="6630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Boundary</a:t>
            </a:r>
          </a:p>
        </p:txBody>
      </p:sp>
      <p:pic>
        <p:nvPicPr>
          <p:cNvPr id="174" name="Shape 174"/>
          <p:cNvPicPr preferRelativeResize="0"/>
          <p:nvPr/>
        </p:nvPicPr>
        <p:blipFill>
          <a:blip r:embed="rId4">
            <a:alphaModFix/>
          </a:blip>
          <a:stretch>
            <a:fillRect/>
          </a:stretch>
        </p:blipFill>
        <p:spPr>
          <a:xfrm>
            <a:off x="7886975" y="4539575"/>
            <a:ext cx="895350" cy="457200"/>
          </a:xfrm>
          <a:prstGeom prst="rect">
            <a:avLst/>
          </a:prstGeom>
          <a:noFill/>
          <a:ln>
            <a:noFill/>
          </a:ln>
        </p:spPr>
      </p:pic>
      <p:pic>
        <p:nvPicPr>
          <p:cNvPr id="175" name="Shape 175"/>
          <p:cNvPicPr preferRelativeResize="0"/>
          <p:nvPr/>
        </p:nvPicPr>
        <p:blipFill rotWithShape="1">
          <a:blip r:embed="rId5">
            <a:alphaModFix/>
          </a:blip>
          <a:srcRect b="0" l="0" r="0" t="0"/>
          <a:stretch/>
        </p:blipFill>
        <p:spPr>
          <a:xfrm>
            <a:off x="-245850" y="-68000"/>
            <a:ext cx="12420202" cy="5978526"/>
          </a:xfrm>
          <a:prstGeom prst="rect">
            <a:avLst/>
          </a:prstGeom>
          <a:noFill/>
          <a:ln>
            <a:noFill/>
          </a:ln>
        </p:spPr>
      </p:pic>
      <p:sp>
        <p:nvSpPr>
          <p:cNvPr id="176" name="Shape 176"/>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12</a:t>
            </a:r>
          </a:p>
        </p:txBody>
      </p:sp>
      <p:sp>
        <p:nvSpPr>
          <p:cNvPr id="177" name="Shape 17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pic>
        <p:nvPicPr>
          <p:cNvPr id="182" name="Shape 182"/>
          <p:cNvPicPr preferRelativeResize="0"/>
          <p:nvPr/>
        </p:nvPicPr>
        <p:blipFill>
          <a:blip r:embed="rId3">
            <a:alphaModFix/>
          </a:blip>
          <a:stretch>
            <a:fillRect/>
          </a:stretch>
        </p:blipFill>
        <p:spPr>
          <a:xfrm>
            <a:off x="-24525" y="-154987"/>
            <a:ext cx="9193051" cy="5298475"/>
          </a:xfrm>
          <a:prstGeom prst="rect">
            <a:avLst/>
          </a:prstGeom>
          <a:noFill/>
          <a:ln>
            <a:noFill/>
          </a:ln>
        </p:spPr>
      </p:pic>
      <p:sp>
        <p:nvSpPr>
          <p:cNvPr id="183" name="Shape 183"/>
          <p:cNvSpPr txBox="1"/>
          <p:nvPr/>
        </p:nvSpPr>
        <p:spPr>
          <a:xfrm>
            <a:off x="180200" y="0"/>
            <a:ext cx="4351200" cy="7056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Core Capabilities</a:t>
            </a:r>
          </a:p>
        </p:txBody>
      </p:sp>
      <p:pic>
        <p:nvPicPr>
          <p:cNvPr id="184" name="Shape 184"/>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185" name="Shape 185"/>
          <p:cNvGraphicFramePr/>
          <p:nvPr/>
        </p:nvGraphicFramePr>
        <p:xfrm>
          <a:off x="317175" y="560950"/>
          <a:ext cx="3000000" cy="3000000"/>
        </p:xfrm>
        <a:graphic>
          <a:graphicData uri="http://schemas.openxmlformats.org/drawingml/2006/table">
            <a:tbl>
              <a:tblPr>
                <a:noFill/>
                <a:tableStyleId>{16753F92-E573-4714-A354-03B6D90344ED}</a:tableStyleId>
              </a:tblPr>
              <a:tblGrid>
                <a:gridCol w="7127725"/>
                <a:gridCol w="1381925"/>
              </a:tblGrid>
              <a:tr h="175200">
                <a:tc>
                  <a:txBody>
                    <a:bodyPr>
                      <a:noAutofit/>
                    </a:bodyPr>
                    <a:lstStyle/>
                    <a:p>
                      <a:pPr indent="762000" lvl="0" marL="76200" marR="76200" rtl="0" algn="ctr">
                        <a:lnSpc>
                          <a:spcPct val="115000"/>
                        </a:lnSpc>
                        <a:spcBef>
                          <a:spcPts val="0"/>
                        </a:spcBef>
                        <a:buNone/>
                      </a:pPr>
                      <a:r>
                        <a:rPr b="1" lang="en" sz="1200">
                          <a:solidFill>
                            <a:schemeClr val="lt1"/>
                          </a:solidFill>
                        </a:rPr>
                        <a:t>Capability Goals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76200" marR="76200" rtl="0">
                        <a:lnSpc>
                          <a:spcPct val="115000"/>
                        </a:lnSpc>
                        <a:spcBef>
                          <a:spcPts val="0"/>
                        </a:spcBef>
                        <a:buNone/>
                      </a:pPr>
                      <a:r>
                        <a:rPr b="1" lang="en" sz="1200">
                          <a:solidFill>
                            <a:schemeClr val="lt1"/>
                          </a:solidFill>
                        </a:rPr>
                        <a:t>Priority Level</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39575">
                <a:tc>
                  <a:txBody>
                    <a:bodyPr>
                      <a:noAutofit/>
                    </a:bodyPr>
                    <a:lstStyle/>
                    <a:p>
                      <a:pPr indent="-69850" lvl="0" marL="76200" marR="76200" rtl="0" algn="just">
                        <a:lnSpc>
                          <a:spcPct val="115000"/>
                        </a:lnSpc>
                        <a:spcBef>
                          <a:spcPts val="0"/>
                        </a:spcBef>
                        <a:buClr>
                          <a:schemeClr val="dk1"/>
                        </a:buClr>
                        <a:buSzPct val="91666"/>
                        <a:buFont typeface="Arial"/>
                        <a:buNone/>
                      </a:pPr>
                      <a:r>
                        <a:rPr b="1" lang="en" sz="1200">
                          <a:solidFill>
                            <a:srgbClr val="FFD966"/>
                          </a:solidFill>
                        </a:rPr>
                        <a:t>OC-1 Challenge Photos and Videos Post:</a:t>
                      </a:r>
                      <a:r>
                        <a:rPr lang="en" sz="1200">
                          <a:solidFill>
                            <a:schemeClr val="lt1"/>
                          </a:solidFill>
                        </a:rPr>
                        <a:t> The user can post challenge photos and videos on communities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nSpc>
                          <a:spcPct val="115000"/>
                        </a:lnSpc>
                        <a:spcBef>
                          <a:spcPts val="0"/>
                        </a:spcBef>
                        <a:buNone/>
                      </a:pPr>
                      <a:r>
                        <a:rPr lang="en" sz="1200">
                          <a:solidFill>
                            <a:srgbClr val="FFFFFF"/>
                          </a:solidFill>
                        </a:rPr>
                        <a:t>  MUST HAVE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521500">
                <a:tc>
                  <a:txBody>
                    <a:bodyPr>
                      <a:noAutofit/>
                    </a:bodyPr>
                    <a:lstStyle/>
                    <a:p>
                      <a:pPr indent="-69850" lvl="0" marL="76200" marR="76200" rtl="0" algn="just">
                        <a:lnSpc>
                          <a:spcPct val="115000"/>
                        </a:lnSpc>
                        <a:spcBef>
                          <a:spcPts val="0"/>
                        </a:spcBef>
                        <a:buClr>
                          <a:schemeClr val="dk1"/>
                        </a:buClr>
                        <a:buSzPct val="91666"/>
                        <a:buFont typeface="Arial"/>
                        <a:buNone/>
                      </a:pPr>
                      <a:r>
                        <a:rPr b="1" lang="en" sz="1200">
                          <a:solidFill>
                            <a:srgbClr val="FFD966"/>
                          </a:solidFill>
                        </a:rPr>
                        <a:t>OC-2 Challenge Complete Competition:</a:t>
                      </a:r>
                      <a:r>
                        <a:rPr lang="en" sz="1200">
                          <a:solidFill>
                            <a:schemeClr val="lt1"/>
                          </a:solidFill>
                        </a:rPr>
                        <a:t> The user can choose one friend to compete the time of finishing daily challenge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nSpc>
                          <a:spcPct val="115000"/>
                        </a:lnSpc>
                        <a:spcBef>
                          <a:spcPts val="0"/>
                        </a:spcBef>
                        <a:buClr>
                          <a:schemeClr val="dk1"/>
                        </a:buClr>
                        <a:buSzPct val="91666"/>
                        <a:buFont typeface="Arial"/>
                        <a:buNone/>
                      </a:pPr>
                      <a:r>
                        <a:rPr lang="en" sz="1200">
                          <a:solidFill>
                            <a:schemeClr val="lt1"/>
                          </a:solidFill>
                        </a:rPr>
                        <a:t>  MUST HAVE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521500">
                <a:tc>
                  <a:txBody>
                    <a:bodyPr>
                      <a:noAutofit/>
                    </a:bodyPr>
                    <a:lstStyle/>
                    <a:p>
                      <a:pPr indent="-69850" lvl="0" marL="76200" marR="76200" rtl="0" algn="just">
                        <a:lnSpc>
                          <a:spcPct val="115000"/>
                        </a:lnSpc>
                        <a:spcBef>
                          <a:spcPts val="0"/>
                        </a:spcBef>
                        <a:buClr>
                          <a:schemeClr val="dk1"/>
                        </a:buClr>
                        <a:buSzPct val="91666"/>
                        <a:buFont typeface="Arial"/>
                        <a:buNone/>
                      </a:pPr>
                      <a:r>
                        <a:rPr b="1" lang="en" sz="1200">
                          <a:solidFill>
                            <a:srgbClr val="FFD966"/>
                          </a:solidFill>
                        </a:rPr>
                        <a:t>OC-3 Challenge Game Suggestion:</a:t>
                      </a:r>
                      <a:r>
                        <a:rPr lang="en" sz="1200">
                          <a:solidFill>
                            <a:schemeClr val="lt1"/>
                          </a:solidFill>
                        </a:rPr>
                        <a:t> The user can send their feedback and challenge ideas to client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nSpc>
                          <a:spcPct val="115000"/>
                        </a:lnSpc>
                        <a:spcBef>
                          <a:spcPts val="0"/>
                        </a:spcBef>
                        <a:buClr>
                          <a:schemeClr val="dk1"/>
                        </a:buClr>
                        <a:buSzPct val="91666"/>
                        <a:buFont typeface="Arial"/>
                        <a:buNone/>
                      </a:pPr>
                      <a:r>
                        <a:rPr lang="en" sz="1200">
                          <a:solidFill>
                            <a:schemeClr val="lt1"/>
                          </a:solidFill>
                        </a:rPr>
                        <a:t>  MUST HAVE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521500">
                <a:tc>
                  <a:txBody>
                    <a:bodyPr>
                      <a:noAutofit/>
                    </a:bodyPr>
                    <a:lstStyle/>
                    <a:p>
                      <a:pPr indent="-69850" lvl="0" marL="76200" marR="76200" rtl="0" algn="just">
                        <a:lnSpc>
                          <a:spcPct val="115000"/>
                        </a:lnSpc>
                        <a:spcBef>
                          <a:spcPts val="0"/>
                        </a:spcBef>
                        <a:buClr>
                          <a:schemeClr val="dk1"/>
                        </a:buClr>
                        <a:buSzPct val="91666"/>
                        <a:buFont typeface="Arial"/>
                        <a:buNone/>
                      </a:pPr>
                      <a:r>
                        <a:rPr b="1" lang="en" sz="1200">
                          <a:solidFill>
                            <a:srgbClr val="FFD966"/>
                          </a:solidFill>
                        </a:rPr>
                        <a:t>OC-4 Further 5 Days Daily Challenge Post:</a:t>
                      </a:r>
                      <a:r>
                        <a:rPr lang="en" sz="1200">
                          <a:solidFill>
                            <a:schemeClr val="lt1"/>
                          </a:solidFill>
                        </a:rPr>
                        <a:t> The system will post further 5 days daily challenge.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nSpc>
                          <a:spcPct val="115000"/>
                        </a:lnSpc>
                        <a:spcBef>
                          <a:spcPts val="0"/>
                        </a:spcBef>
                        <a:buClr>
                          <a:schemeClr val="dk1"/>
                        </a:buClr>
                        <a:buSzPct val="91666"/>
                        <a:buFont typeface="Arial"/>
                        <a:buNone/>
                      </a:pPr>
                      <a:r>
                        <a:rPr lang="en" sz="1200">
                          <a:solidFill>
                            <a:schemeClr val="lt1"/>
                          </a:solidFill>
                        </a:rPr>
                        <a:t>  MUST HAVE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521500">
                <a:tc>
                  <a:txBody>
                    <a:bodyPr>
                      <a:noAutofit/>
                    </a:bodyPr>
                    <a:lstStyle/>
                    <a:p>
                      <a:pPr indent="0" lvl="0" marL="76200" marR="76200" rtl="0" algn="just">
                        <a:lnSpc>
                          <a:spcPct val="115000"/>
                        </a:lnSpc>
                        <a:spcBef>
                          <a:spcPts val="0"/>
                        </a:spcBef>
                        <a:buNone/>
                      </a:pPr>
                      <a:r>
                        <a:rPr b="1" lang="en" sz="1200">
                          <a:solidFill>
                            <a:srgbClr val="FFD966"/>
                          </a:solidFill>
                        </a:rPr>
                        <a:t>OC-5 View, Approve or Decline Challenge: </a:t>
                      </a:r>
                      <a:r>
                        <a:rPr lang="en" sz="1200">
                          <a:solidFill>
                            <a:schemeClr val="lt1"/>
                          </a:solidFill>
                        </a:rPr>
                        <a:t>The users are capable of viewing, approve or decline their friends challenge post.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nSpc>
                          <a:spcPct val="115000"/>
                        </a:lnSpc>
                        <a:spcBef>
                          <a:spcPts val="0"/>
                        </a:spcBef>
                        <a:buNone/>
                      </a:pPr>
                      <a:r>
                        <a:rPr lang="en" sz="1200">
                          <a:solidFill>
                            <a:schemeClr val="lt1"/>
                          </a:solidFill>
                        </a:rPr>
                        <a:t>  MUST HAVE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521500">
                <a:tc>
                  <a:txBody>
                    <a:bodyPr>
                      <a:noAutofit/>
                    </a:bodyPr>
                    <a:lstStyle/>
                    <a:p>
                      <a:pPr indent="0" lvl="0" marL="76200" marR="76200" rtl="0" algn="just">
                        <a:lnSpc>
                          <a:spcPct val="115000"/>
                        </a:lnSpc>
                        <a:spcBef>
                          <a:spcPts val="0"/>
                        </a:spcBef>
                        <a:buNone/>
                      </a:pPr>
                      <a:r>
                        <a:rPr b="1" lang="en" sz="1200">
                          <a:solidFill>
                            <a:srgbClr val="FFD966"/>
                          </a:solidFill>
                        </a:rPr>
                        <a:t>OC-6 Challenge Game Pop Screen:</a:t>
                      </a:r>
                      <a:r>
                        <a:rPr lang="en" sz="1200">
                          <a:solidFill>
                            <a:schemeClr val="lt1"/>
                          </a:solidFill>
                        </a:rPr>
                        <a:t> The user will touch the pop screen to get all daily challenge information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nSpc>
                          <a:spcPct val="115000"/>
                        </a:lnSpc>
                        <a:spcBef>
                          <a:spcPts val="0"/>
                        </a:spcBef>
                        <a:buClr>
                          <a:schemeClr val="dk1"/>
                        </a:buClr>
                        <a:buSzPct val="91666"/>
                        <a:buFont typeface="Arial"/>
                        <a:buNone/>
                      </a:pPr>
                      <a:r>
                        <a:rPr lang="en" sz="1200">
                          <a:solidFill>
                            <a:schemeClr val="lt1"/>
                          </a:solidFill>
                        </a:rPr>
                        <a:t>  MUST HAVE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347300">
                <a:tc>
                  <a:txBody>
                    <a:bodyPr>
                      <a:noAutofit/>
                    </a:bodyPr>
                    <a:lstStyle/>
                    <a:p>
                      <a:pPr indent="-69850" lvl="0" marL="76200" marR="76200" rtl="0" algn="just">
                        <a:lnSpc>
                          <a:spcPct val="115000"/>
                        </a:lnSpc>
                        <a:spcBef>
                          <a:spcPts val="0"/>
                        </a:spcBef>
                        <a:buClr>
                          <a:schemeClr val="dk1"/>
                        </a:buClr>
                        <a:buSzPct val="91666"/>
                        <a:buFont typeface="Arial"/>
                        <a:buNone/>
                      </a:pPr>
                      <a:r>
                        <a:rPr b="1" lang="en" sz="1200">
                          <a:solidFill>
                            <a:srgbClr val="FFD966"/>
                          </a:solidFill>
                        </a:rPr>
                        <a:t>OC-7 Offline &amp; Online Notification:</a:t>
                      </a:r>
                      <a:r>
                        <a:rPr lang="en" sz="1200">
                          <a:solidFill>
                            <a:schemeClr val="lt1"/>
                          </a:solidFill>
                        </a:rPr>
                        <a:t> The user will get notification from populic.</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nSpc>
                          <a:spcPct val="115000"/>
                        </a:lnSpc>
                        <a:spcBef>
                          <a:spcPts val="0"/>
                        </a:spcBef>
                        <a:buNone/>
                      </a:pPr>
                      <a:r>
                        <a:rPr lang="en" sz="1200">
                          <a:solidFill>
                            <a:schemeClr val="lt1"/>
                          </a:solidFill>
                        </a:rPr>
                        <a:t>  MUST HAVE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255625">
                <a:tc>
                  <a:txBody>
                    <a:bodyPr>
                      <a:noAutofit/>
                    </a:bodyPr>
                    <a:lstStyle/>
                    <a:p>
                      <a:pPr indent="0" lvl="0" marL="76200" marR="76200" rtl="0" algn="just">
                        <a:lnSpc>
                          <a:spcPct val="115000"/>
                        </a:lnSpc>
                        <a:spcBef>
                          <a:spcPts val="0"/>
                        </a:spcBef>
                        <a:buNone/>
                      </a:pPr>
                      <a:r>
                        <a:rPr b="1" lang="en" sz="1200">
                          <a:solidFill>
                            <a:srgbClr val="FFD966"/>
                          </a:solidFill>
                        </a:rPr>
                        <a:t>OC-8 Competition Reward: </a:t>
                      </a:r>
                      <a:r>
                        <a:rPr lang="en" sz="1200">
                          <a:solidFill>
                            <a:srgbClr val="FFFFFF"/>
                          </a:solidFill>
                        </a:rPr>
                        <a:t>The user will get reward points from challenge competition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nSpc>
                          <a:spcPct val="115000"/>
                        </a:lnSpc>
                        <a:spcBef>
                          <a:spcPts val="0"/>
                        </a:spcBef>
                        <a:buClr>
                          <a:schemeClr val="dk1"/>
                        </a:buClr>
                        <a:buSzPct val="91666"/>
                        <a:buFont typeface="Arial"/>
                        <a:buNone/>
                      </a:pPr>
                      <a:r>
                        <a:rPr lang="en" sz="1200">
                          <a:solidFill>
                            <a:schemeClr val="lt1"/>
                          </a:solidFill>
                        </a:rPr>
                        <a:t>  MUST HAVE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bl>
          </a:graphicData>
        </a:graphic>
      </p:graphicFrame>
      <p:sp>
        <p:nvSpPr>
          <p:cNvPr id="186" name="Shape 186"/>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13</a:t>
            </a:r>
          </a:p>
        </p:txBody>
      </p:sp>
      <p:sp>
        <p:nvSpPr>
          <p:cNvPr id="187" name="Shape 18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id="192" name="Shape 192"/>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193" name="Shape 193"/>
          <p:cNvSpPr txBox="1"/>
          <p:nvPr/>
        </p:nvSpPr>
        <p:spPr>
          <a:xfrm>
            <a:off x="0" y="-154975"/>
            <a:ext cx="5634900" cy="6885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solidFill>
                  <a:srgbClr val="FFFFFF"/>
                </a:solidFill>
                <a:latin typeface="Arial Rounded"/>
                <a:ea typeface="Arial Rounded"/>
                <a:cs typeface="Arial Rounded"/>
                <a:sym typeface="Arial Rounded"/>
              </a:rPr>
              <a:t> Business Workflow</a:t>
            </a:r>
          </a:p>
        </p:txBody>
      </p:sp>
      <p:pic>
        <p:nvPicPr>
          <p:cNvPr id="194" name="Shape 194"/>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195" name="Shape 19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14</a:t>
            </a:r>
          </a:p>
        </p:txBody>
      </p:sp>
      <p:pic>
        <p:nvPicPr>
          <p:cNvPr id="196" name="Shape 196"/>
          <p:cNvPicPr preferRelativeResize="0"/>
          <p:nvPr/>
        </p:nvPicPr>
        <p:blipFill>
          <a:blip r:embed="rId5">
            <a:alphaModFix/>
          </a:blip>
          <a:stretch>
            <a:fillRect/>
          </a:stretch>
        </p:blipFill>
        <p:spPr>
          <a:xfrm>
            <a:off x="176025" y="440025"/>
            <a:ext cx="8861324" cy="4625251"/>
          </a:xfrm>
          <a:prstGeom prst="rect">
            <a:avLst/>
          </a:prstGeom>
          <a:noFill/>
          <a:ln>
            <a:noFill/>
          </a:ln>
        </p:spPr>
      </p:pic>
      <p:sp>
        <p:nvSpPr>
          <p:cNvPr id="197" name="Shape 19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id="202" name="Shape 202"/>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203" name="Shape 203"/>
          <p:cNvSpPr txBox="1"/>
          <p:nvPr/>
        </p:nvSpPr>
        <p:spPr>
          <a:xfrm>
            <a:off x="180200" y="0"/>
            <a:ext cx="5634900" cy="6885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Goals &amp; Constraints</a:t>
            </a:r>
          </a:p>
        </p:txBody>
      </p:sp>
      <p:pic>
        <p:nvPicPr>
          <p:cNvPr id="204" name="Shape 204"/>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205" name="Shape 205"/>
          <p:cNvSpPr txBox="1"/>
          <p:nvPr/>
        </p:nvSpPr>
        <p:spPr>
          <a:xfrm>
            <a:off x="441000" y="1920550"/>
            <a:ext cx="8703000" cy="2772900"/>
          </a:xfrm>
          <a:prstGeom prst="rect">
            <a:avLst/>
          </a:prstGeom>
          <a:noFill/>
          <a:ln>
            <a:noFill/>
          </a:ln>
        </p:spPr>
        <p:txBody>
          <a:bodyPr anchorCtr="0" anchor="ctr" bIns="91425" lIns="91425" rIns="91425" wrap="square" tIns="91425">
            <a:noAutofit/>
          </a:bodyPr>
          <a:lstStyle/>
          <a:p>
            <a:pPr lvl="0">
              <a:spcBef>
                <a:spcPts val="0"/>
              </a:spcBef>
              <a:buNone/>
            </a:pPr>
            <a:r>
              <a:rPr lang="en" sz="1900">
                <a:solidFill>
                  <a:schemeClr val="lt1"/>
                </a:solidFill>
                <a:latin typeface="Arial Rounded"/>
                <a:ea typeface="Arial Rounded"/>
                <a:cs typeface="Arial Rounded"/>
                <a:sym typeface="Arial Rounded"/>
              </a:rPr>
              <a:t>OG-1: Enlarge user’s happiness. </a:t>
            </a:r>
            <a:br>
              <a:rPr lang="en" sz="1900">
                <a:solidFill>
                  <a:schemeClr val="lt1"/>
                </a:solidFill>
                <a:latin typeface="Arial Rounded"/>
                <a:ea typeface="Arial Rounded"/>
                <a:cs typeface="Arial Rounded"/>
                <a:sym typeface="Arial Rounded"/>
              </a:rPr>
            </a:br>
            <a:r>
              <a:rPr lang="en" sz="1900">
                <a:solidFill>
                  <a:schemeClr val="lt1"/>
                </a:solidFill>
                <a:latin typeface="Arial Rounded"/>
                <a:ea typeface="Arial Rounded"/>
                <a:cs typeface="Arial Rounded"/>
                <a:sym typeface="Arial Rounded"/>
              </a:rPr>
              <a:t>OG-2: Raise interactions between different users.</a:t>
            </a:r>
            <a:br>
              <a:rPr lang="en" sz="1900">
                <a:solidFill>
                  <a:schemeClr val="lt1"/>
                </a:solidFill>
                <a:latin typeface="Arial Rounded"/>
                <a:ea typeface="Arial Rounded"/>
                <a:cs typeface="Arial Rounded"/>
                <a:sym typeface="Arial Rounded"/>
              </a:rPr>
            </a:br>
            <a:r>
              <a:rPr lang="en" sz="1900">
                <a:solidFill>
                  <a:schemeClr val="lt1"/>
                </a:solidFill>
                <a:latin typeface="Arial Rounded"/>
                <a:ea typeface="Arial Rounded"/>
                <a:cs typeface="Arial Rounded"/>
                <a:sym typeface="Arial Rounded"/>
              </a:rPr>
              <a:t>OG-3: Increase the amount of active users in Populic</a:t>
            </a:r>
          </a:p>
          <a:p>
            <a:pPr lvl="0">
              <a:spcBef>
                <a:spcPts val="0"/>
              </a:spcBef>
              <a:buNone/>
            </a:pPr>
            <a:r>
              <a:t/>
            </a:r>
            <a:endParaRPr sz="1900">
              <a:solidFill>
                <a:srgbClr val="FFFFFF"/>
              </a:solidFill>
              <a:latin typeface="Arial Rounded"/>
              <a:ea typeface="Arial Rounded"/>
              <a:cs typeface="Arial Rounded"/>
              <a:sym typeface="Arial Rounded"/>
            </a:endParaRPr>
          </a:p>
          <a:p>
            <a:pPr lvl="0" rtl="0">
              <a:spcBef>
                <a:spcPts val="0"/>
              </a:spcBef>
              <a:buNone/>
            </a:pPr>
            <a:r>
              <a:rPr lang="en" sz="1900">
                <a:solidFill>
                  <a:srgbClr val="FFFFFF"/>
                </a:solidFill>
                <a:latin typeface="Arial Rounded"/>
                <a:ea typeface="Arial Rounded"/>
                <a:cs typeface="Arial Rounded"/>
                <a:sym typeface="Arial Rounded"/>
              </a:rPr>
              <a:t>CO-1: iOS as an Operating Systems: The new system should work on iOS</a:t>
            </a:r>
            <a:br>
              <a:rPr lang="en" sz="1900">
                <a:solidFill>
                  <a:srgbClr val="FFFFFF"/>
                </a:solidFill>
                <a:latin typeface="Arial Rounded"/>
                <a:ea typeface="Arial Rounded"/>
                <a:cs typeface="Arial Rounded"/>
                <a:sym typeface="Arial Rounded"/>
              </a:rPr>
            </a:br>
            <a:r>
              <a:rPr lang="en" sz="1900">
                <a:solidFill>
                  <a:srgbClr val="FFFFFF"/>
                </a:solidFill>
                <a:latin typeface="Arial Rounded"/>
                <a:ea typeface="Arial Rounded"/>
                <a:cs typeface="Arial Rounded"/>
                <a:sym typeface="Arial Rounded"/>
              </a:rPr>
              <a:t>CO-2: React Native as a Development Language: React Native will be used as a development language.</a:t>
            </a:r>
            <a:br>
              <a:rPr lang="en" sz="1900">
                <a:solidFill>
                  <a:srgbClr val="FFFFFF"/>
                </a:solidFill>
                <a:latin typeface="Arial Rounded"/>
                <a:ea typeface="Arial Rounded"/>
                <a:cs typeface="Arial Rounded"/>
                <a:sym typeface="Arial Rounded"/>
              </a:rPr>
            </a:br>
            <a:r>
              <a:rPr lang="en" sz="1900">
                <a:solidFill>
                  <a:srgbClr val="FFFFFF"/>
                </a:solidFill>
                <a:latin typeface="Arial Rounded"/>
                <a:ea typeface="Arial Rounded"/>
                <a:cs typeface="Arial Rounded"/>
                <a:sym typeface="Arial Rounded"/>
              </a:rPr>
              <a:t>CO-3: AWS as an Operating System: the available back-end server is AWS</a:t>
            </a:r>
            <a:br>
              <a:rPr lang="en" sz="1900">
                <a:solidFill>
                  <a:srgbClr val="FFFFFF"/>
                </a:solidFill>
                <a:latin typeface="Arial Rounded"/>
                <a:ea typeface="Arial Rounded"/>
                <a:cs typeface="Arial Rounded"/>
                <a:sym typeface="Arial Rounded"/>
              </a:rPr>
            </a:br>
            <a:r>
              <a:rPr lang="en" sz="1900">
                <a:solidFill>
                  <a:srgbClr val="FFFFFF"/>
                </a:solidFill>
                <a:latin typeface="Arial Rounded"/>
                <a:ea typeface="Arial Rounded"/>
                <a:cs typeface="Arial Rounded"/>
                <a:sym typeface="Arial Rounded"/>
              </a:rPr>
              <a:t>CO-4: Paid Database System: the paid database system is Firebase.</a:t>
            </a:r>
            <a:br>
              <a:rPr lang="en" sz="1900">
                <a:solidFill>
                  <a:srgbClr val="FFFFFF"/>
                </a:solidFill>
                <a:latin typeface="Arial Rounded"/>
                <a:ea typeface="Arial Rounded"/>
                <a:cs typeface="Arial Rounded"/>
                <a:sym typeface="Arial Rounded"/>
              </a:rPr>
            </a:br>
            <a:br>
              <a:rPr lang="en" sz="1900">
                <a:solidFill>
                  <a:srgbClr val="FFFFFF"/>
                </a:solidFill>
                <a:latin typeface="Arial Rounded"/>
                <a:ea typeface="Arial Rounded"/>
                <a:cs typeface="Arial Rounded"/>
                <a:sym typeface="Arial Rounded"/>
              </a:rPr>
            </a:br>
            <a:br>
              <a:rPr lang="en" sz="1900">
                <a:solidFill>
                  <a:srgbClr val="FFFFFF"/>
                </a:solidFill>
                <a:latin typeface="Arial Rounded"/>
                <a:ea typeface="Arial Rounded"/>
                <a:cs typeface="Arial Rounded"/>
                <a:sym typeface="Arial Rounded"/>
              </a:rPr>
            </a:br>
            <a:br>
              <a:rPr lang="en" sz="1900">
                <a:solidFill>
                  <a:srgbClr val="FFFFFF"/>
                </a:solidFill>
                <a:latin typeface="Arial Rounded"/>
                <a:ea typeface="Arial Rounded"/>
                <a:cs typeface="Arial Rounded"/>
                <a:sym typeface="Arial Rounded"/>
              </a:rPr>
            </a:br>
          </a:p>
        </p:txBody>
      </p:sp>
      <p:sp>
        <p:nvSpPr>
          <p:cNvPr id="206" name="Shape 206"/>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15</a:t>
            </a:r>
          </a:p>
        </p:txBody>
      </p:sp>
      <p:sp>
        <p:nvSpPr>
          <p:cNvPr id="207" name="Shape 20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id="212" name="Shape 212"/>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213" name="Shape 213"/>
          <p:cNvSpPr txBox="1"/>
          <p:nvPr/>
        </p:nvSpPr>
        <p:spPr>
          <a:xfrm>
            <a:off x="1951350" y="1903163"/>
            <a:ext cx="5241300" cy="644700"/>
          </a:xfrm>
          <a:prstGeom prst="rect">
            <a:avLst/>
          </a:prstGeom>
          <a:noFill/>
          <a:ln>
            <a:noFill/>
          </a:ln>
        </p:spPr>
        <p:txBody>
          <a:bodyPr anchorCtr="0" anchor="ctr" bIns="91425" lIns="91425" rIns="91425" wrap="square" tIns="91425">
            <a:noAutofit/>
          </a:bodyPr>
          <a:lstStyle/>
          <a:p>
            <a:pPr lvl="0" rtl="0">
              <a:spcBef>
                <a:spcPts val="0"/>
              </a:spcBef>
              <a:buNone/>
            </a:pPr>
            <a:r>
              <a:rPr lang="en" sz="3500">
                <a:solidFill>
                  <a:srgbClr val="F1C232"/>
                </a:solidFill>
                <a:latin typeface="Arial Rounded"/>
                <a:ea typeface="Arial Rounded"/>
                <a:cs typeface="Arial Rounded"/>
                <a:sym typeface="Arial Rounded"/>
              </a:rPr>
              <a:t>:.:</a:t>
            </a:r>
            <a:r>
              <a:rPr lang="en" sz="3500">
                <a:latin typeface="Arial Rounded"/>
                <a:ea typeface="Arial Rounded"/>
                <a:cs typeface="Arial Rounded"/>
                <a:sym typeface="Arial Rounded"/>
              </a:rPr>
              <a:t> </a:t>
            </a:r>
            <a:r>
              <a:rPr lang="en" sz="3500">
                <a:solidFill>
                  <a:srgbClr val="FFFFFF"/>
                </a:solidFill>
                <a:latin typeface="Arial Rounded"/>
                <a:ea typeface="Arial Rounded"/>
                <a:cs typeface="Arial Rounded"/>
                <a:sym typeface="Arial Rounded"/>
              </a:rPr>
              <a:t>Win Win Agreement</a:t>
            </a:r>
          </a:p>
        </p:txBody>
      </p:sp>
      <p:pic>
        <p:nvPicPr>
          <p:cNvPr id="214" name="Shape 214"/>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215" name="Shape 21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16</a:t>
            </a:r>
          </a:p>
        </p:txBody>
      </p:sp>
      <p:sp>
        <p:nvSpPr>
          <p:cNvPr id="216" name="Shape 21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pic>
        <p:nvPicPr>
          <p:cNvPr id="221" name="Shape 221"/>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222" name="Shape 222"/>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223" name="Shape 223"/>
          <p:cNvGraphicFramePr/>
          <p:nvPr/>
        </p:nvGraphicFramePr>
        <p:xfrm>
          <a:off x="819150" y="1454500"/>
          <a:ext cx="3000000" cy="3000000"/>
        </p:xfrm>
        <a:graphic>
          <a:graphicData uri="http://schemas.openxmlformats.org/drawingml/2006/table">
            <a:tbl>
              <a:tblPr>
                <a:noFill/>
                <a:tableStyleId>{16753F92-E573-4714-A354-03B6D90344ED}</a:tableStyleId>
              </a:tblPr>
              <a:tblGrid>
                <a:gridCol w="2492475"/>
                <a:gridCol w="5013225"/>
              </a:tblGrid>
              <a:tr h="638475">
                <a:tc>
                  <a:txBody>
                    <a:bodyPr>
                      <a:noAutofit/>
                    </a:bodyPr>
                    <a:lstStyle/>
                    <a:p>
                      <a:pPr lvl="0" rtl="0">
                        <a:lnSpc>
                          <a:spcPct val="115000"/>
                        </a:lnSpc>
                        <a:spcBef>
                          <a:spcPts val="0"/>
                        </a:spcBef>
                        <a:buNone/>
                      </a:pPr>
                      <a:r>
                        <a:rPr b="1" lang="en" sz="1800">
                          <a:solidFill>
                            <a:srgbClr val="FFFFFF"/>
                          </a:solidFill>
                        </a:rPr>
                        <a:t>Win Condition</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2F5FA0"/>
                    </a:solidFill>
                  </a:tcPr>
                </a:tc>
                <a:tc>
                  <a:txBody>
                    <a:bodyPr>
                      <a:noAutofit/>
                    </a:bodyPr>
                    <a:lstStyle/>
                    <a:p>
                      <a:pPr lvl="0" rtl="0">
                        <a:lnSpc>
                          <a:spcPct val="115000"/>
                        </a:lnSpc>
                        <a:spcBef>
                          <a:spcPts val="0"/>
                        </a:spcBef>
                        <a:buNone/>
                      </a:pPr>
                      <a:r>
                        <a:rPr b="1" lang="en" sz="1800">
                          <a:solidFill>
                            <a:srgbClr val="FFFFFF"/>
                          </a:solidFill>
                        </a:rPr>
                        <a:t>Description</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2F5FA0"/>
                    </a:solidFill>
                  </a:tcPr>
                </a:tc>
              </a:tr>
              <a:tr h="677550">
                <a:tc>
                  <a:txBody>
                    <a:bodyPr>
                      <a:noAutofit/>
                    </a:bodyPr>
                    <a:lstStyle/>
                    <a:p>
                      <a:pPr lvl="0" rtl="0">
                        <a:lnSpc>
                          <a:spcPct val="115000"/>
                        </a:lnSpc>
                        <a:spcBef>
                          <a:spcPts val="0"/>
                        </a:spcBef>
                        <a:buNone/>
                      </a:pPr>
                      <a:r>
                        <a:rPr lang="en" sz="1200">
                          <a:solidFill>
                            <a:srgbClr val="FFFFFF"/>
                          </a:solidFill>
                        </a:rPr>
                        <a:t>WC_4531</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3F7EC3"/>
                    </a:solidFill>
                  </a:tcPr>
                </a:tc>
                <a:tc>
                  <a:txBody>
                    <a:bodyPr>
                      <a:noAutofit/>
                    </a:bodyPr>
                    <a:lstStyle/>
                    <a:p>
                      <a:pPr lvl="0" rtl="0">
                        <a:lnSpc>
                          <a:spcPct val="115000"/>
                        </a:lnSpc>
                        <a:spcBef>
                          <a:spcPts val="0"/>
                        </a:spcBef>
                        <a:buNone/>
                      </a:pPr>
                      <a:r>
                        <a:rPr lang="en" sz="1200">
                          <a:solidFill>
                            <a:srgbClr val="FFFFFF"/>
                          </a:solidFill>
                        </a:rPr>
                        <a:t>As a user, I can view the details of daily challenge topic with its detail description.</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3F7EC3"/>
                    </a:solidFill>
                  </a:tcPr>
                </a:tc>
              </a:tr>
              <a:tr h="638475">
                <a:tc>
                  <a:txBody>
                    <a:bodyPr>
                      <a:noAutofit/>
                    </a:bodyPr>
                    <a:lstStyle/>
                    <a:p>
                      <a:pPr lvl="0" rtl="0">
                        <a:lnSpc>
                          <a:spcPct val="115000"/>
                        </a:lnSpc>
                        <a:spcBef>
                          <a:spcPts val="0"/>
                        </a:spcBef>
                        <a:buNone/>
                      </a:pPr>
                      <a:r>
                        <a:rPr lang="en" sz="1200">
                          <a:solidFill>
                            <a:srgbClr val="FFFFFF"/>
                          </a:solidFill>
                        </a:rPr>
                        <a:t>WC_4595</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2F5FA0"/>
                    </a:solidFill>
                  </a:tcPr>
                </a:tc>
                <a:tc>
                  <a:txBody>
                    <a:bodyPr>
                      <a:noAutofit/>
                    </a:bodyPr>
                    <a:lstStyle/>
                    <a:p>
                      <a:pPr lvl="0" rtl="0">
                        <a:lnSpc>
                          <a:spcPct val="115000"/>
                        </a:lnSpc>
                        <a:spcBef>
                          <a:spcPts val="0"/>
                        </a:spcBef>
                        <a:buNone/>
                      </a:pPr>
                      <a:r>
                        <a:rPr lang="en" sz="1200">
                          <a:solidFill>
                            <a:srgbClr val="FFFFFF"/>
                          </a:solidFill>
                        </a:rPr>
                        <a:t>As a user, I can have a look of upcoming challenge topics so that I would have capability to prepare them in advance.</a:t>
                      </a:r>
                    </a:p>
                    <a:p>
                      <a:pPr lvl="0" rtl="0">
                        <a:lnSpc>
                          <a:spcPct val="115000"/>
                        </a:lnSpc>
                        <a:spcBef>
                          <a:spcPts val="0"/>
                        </a:spcBef>
                        <a:buNone/>
                      </a:pPr>
                      <a:r>
                        <a:t/>
                      </a:r>
                      <a:endParaRPr sz="1200">
                        <a:solidFill>
                          <a:srgbClr val="FFFFFF"/>
                        </a:solidFill>
                      </a:endParaRP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2F5FA0"/>
                    </a:solidFill>
                  </a:tcPr>
                </a:tc>
              </a:tr>
              <a:tr h="638475">
                <a:tc>
                  <a:txBody>
                    <a:bodyPr>
                      <a:noAutofit/>
                    </a:bodyPr>
                    <a:lstStyle/>
                    <a:p>
                      <a:pPr lvl="0" rtl="0">
                        <a:lnSpc>
                          <a:spcPct val="115000"/>
                        </a:lnSpc>
                        <a:spcBef>
                          <a:spcPts val="0"/>
                        </a:spcBef>
                        <a:buNone/>
                      </a:pPr>
                      <a:r>
                        <a:rPr lang="en" sz="1200">
                          <a:solidFill>
                            <a:srgbClr val="FFFFFF"/>
                          </a:solidFill>
                        </a:rPr>
                        <a:t>WC_4535</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3F7EC3"/>
                    </a:solidFill>
                  </a:tcPr>
                </a:tc>
                <a:tc>
                  <a:txBody>
                    <a:bodyPr>
                      <a:noAutofit/>
                    </a:bodyPr>
                    <a:lstStyle/>
                    <a:p>
                      <a:pPr lvl="0" rtl="0">
                        <a:lnSpc>
                          <a:spcPct val="115000"/>
                        </a:lnSpc>
                        <a:spcBef>
                          <a:spcPts val="0"/>
                        </a:spcBef>
                        <a:buNone/>
                      </a:pPr>
                      <a:r>
                        <a:rPr lang="en" sz="1200">
                          <a:solidFill>
                            <a:srgbClr val="FFFFFF"/>
                          </a:solidFill>
                        </a:rPr>
                        <a:t>As a user, I can give some challenge topic suggestions inside the application.</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3F7EC3"/>
                    </a:solidFill>
                  </a:tcPr>
                </a:tc>
              </a:tr>
            </a:tbl>
          </a:graphicData>
        </a:graphic>
      </p:graphicFrame>
      <p:sp>
        <p:nvSpPr>
          <p:cNvPr id="224" name="Shape 224"/>
          <p:cNvSpPr txBox="1"/>
          <p:nvPr/>
        </p:nvSpPr>
        <p:spPr>
          <a:xfrm>
            <a:off x="170950" y="74150"/>
            <a:ext cx="5241300" cy="6447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Challenge Topic</a:t>
            </a:r>
          </a:p>
        </p:txBody>
      </p:sp>
      <p:sp>
        <p:nvSpPr>
          <p:cNvPr id="225" name="Shape 22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17</a:t>
            </a:r>
          </a:p>
        </p:txBody>
      </p:sp>
      <p:sp>
        <p:nvSpPr>
          <p:cNvPr id="226" name="Shape 22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pic>
        <p:nvPicPr>
          <p:cNvPr id="231" name="Shape 231"/>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232" name="Shape 232"/>
          <p:cNvSpPr txBox="1"/>
          <p:nvPr/>
        </p:nvSpPr>
        <p:spPr>
          <a:xfrm>
            <a:off x="170950" y="74150"/>
            <a:ext cx="5241300" cy="6447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Challenge Competition</a:t>
            </a:r>
          </a:p>
        </p:txBody>
      </p:sp>
      <p:pic>
        <p:nvPicPr>
          <p:cNvPr id="233" name="Shape 233"/>
          <p:cNvPicPr preferRelativeResize="0"/>
          <p:nvPr/>
        </p:nvPicPr>
        <p:blipFill>
          <a:blip r:embed="rId4">
            <a:alphaModFix/>
          </a:blip>
          <a:stretch>
            <a:fillRect/>
          </a:stretch>
        </p:blipFill>
        <p:spPr>
          <a:xfrm>
            <a:off x="8109400" y="4632250"/>
            <a:ext cx="895350" cy="457200"/>
          </a:xfrm>
          <a:prstGeom prst="rect">
            <a:avLst/>
          </a:prstGeom>
          <a:noFill/>
          <a:ln>
            <a:noFill/>
          </a:ln>
        </p:spPr>
      </p:pic>
      <p:graphicFrame>
        <p:nvGraphicFramePr>
          <p:cNvPr id="234" name="Shape 234"/>
          <p:cNvGraphicFramePr/>
          <p:nvPr/>
        </p:nvGraphicFramePr>
        <p:xfrm>
          <a:off x="671350" y="839325"/>
          <a:ext cx="3000000" cy="3000000"/>
        </p:xfrm>
        <a:graphic>
          <a:graphicData uri="http://schemas.openxmlformats.org/drawingml/2006/table">
            <a:tbl>
              <a:tblPr>
                <a:noFill/>
                <a:tableStyleId>{16753F92-E573-4714-A354-03B6D90344ED}</a:tableStyleId>
              </a:tblPr>
              <a:tblGrid>
                <a:gridCol w="2314575"/>
                <a:gridCol w="5191125"/>
              </a:tblGrid>
              <a:tr h="513250">
                <a:tc>
                  <a:txBody>
                    <a:bodyPr>
                      <a:noAutofit/>
                    </a:bodyPr>
                    <a:lstStyle/>
                    <a:p>
                      <a:pPr lvl="0" rtl="0">
                        <a:lnSpc>
                          <a:spcPct val="225000"/>
                        </a:lnSpc>
                        <a:spcBef>
                          <a:spcPts val="0"/>
                        </a:spcBef>
                        <a:buNone/>
                      </a:pPr>
                      <a:r>
                        <a:rPr b="1" lang="en">
                          <a:solidFill>
                            <a:srgbClr val="FFFFFF"/>
                          </a:solidFill>
                        </a:rPr>
                        <a:t>Win Condition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None/>
                      </a:pPr>
                      <a:r>
                        <a:rPr b="1" lang="en">
                          <a:solidFill>
                            <a:srgbClr val="FFFFFF"/>
                          </a:solidFill>
                        </a:rPr>
                        <a:t>Description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7675">
                <a:tc>
                  <a:txBody>
                    <a:bodyPr>
                      <a:noAutofit/>
                    </a:bodyPr>
                    <a:lstStyle/>
                    <a:p>
                      <a:pPr lvl="0" rtl="0">
                        <a:lnSpc>
                          <a:spcPct val="115000"/>
                        </a:lnSpc>
                        <a:spcBef>
                          <a:spcPts val="0"/>
                        </a:spcBef>
                        <a:buNone/>
                      </a:pPr>
                      <a:r>
                        <a:rPr lang="en" sz="1200">
                          <a:solidFill>
                            <a:srgbClr val="FFFFFF"/>
                          </a:solidFill>
                        </a:rPr>
                        <a:t>WC_4532</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nSpc>
                          <a:spcPct val="115000"/>
                        </a:lnSpc>
                        <a:spcBef>
                          <a:spcPts val="0"/>
                        </a:spcBef>
                        <a:buNone/>
                      </a:pPr>
                      <a:r>
                        <a:rPr lang="en" sz="1200">
                          <a:solidFill>
                            <a:srgbClr val="FFFFFF"/>
                          </a:solidFill>
                        </a:rPr>
                        <a:t>As a user, I can send challenge requests to my friends via contact list and text messages.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90525">
                <a:tc>
                  <a:txBody>
                    <a:bodyPr>
                      <a:noAutofit/>
                    </a:bodyPr>
                    <a:lstStyle/>
                    <a:p>
                      <a:pPr lvl="0" rtl="0">
                        <a:lnSpc>
                          <a:spcPct val="115000"/>
                        </a:lnSpc>
                        <a:spcBef>
                          <a:spcPts val="0"/>
                        </a:spcBef>
                        <a:buNone/>
                      </a:pPr>
                      <a:r>
                        <a:rPr lang="en" sz="1200">
                          <a:solidFill>
                            <a:srgbClr val="FFFFFF"/>
                          </a:solidFill>
                        </a:rPr>
                        <a:t>WC_4596</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nSpc>
                          <a:spcPct val="115000"/>
                        </a:lnSpc>
                        <a:spcBef>
                          <a:spcPts val="0"/>
                        </a:spcBef>
                        <a:buNone/>
                      </a:pPr>
                      <a:r>
                        <a:rPr lang="en" sz="1200">
                          <a:solidFill>
                            <a:srgbClr val="FFFFFF"/>
                          </a:solidFill>
                        </a:rPr>
                        <a:t>As a user, I can select a competitor from my challenger list and compete with him/her in challenge page.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7675">
                <a:tc>
                  <a:txBody>
                    <a:bodyPr>
                      <a:noAutofit/>
                    </a:bodyPr>
                    <a:lstStyle/>
                    <a:p>
                      <a:pPr lvl="0" rtl="0">
                        <a:lnSpc>
                          <a:spcPct val="115000"/>
                        </a:lnSpc>
                        <a:spcBef>
                          <a:spcPts val="0"/>
                        </a:spcBef>
                        <a:buNone/>
                      </a:pPr>
                      <a:r>
                        <a:rPr lang="en" sz="1200">
                          <a:solidFill>
                            <a:srgbClr val="FFFFFF"/>
                          </a:solidFill>
                        </a:rPr>
                        <a:t>WC_4533</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nSpc>
                          <a:spcPct val="115000"/>
                        </a:lnSpc>
                        <a:spcBef>
                          <a:spcPts val="0"/>
                        </a:spcBef>
                        <a:buNone/>
                      </a:pPr>
                      <a:r>
                        <a:rPr lang="en" sz="1200">
                          <a:solidFill>
                            <a:srgbClr val="FFFFFF"/>
                          </a:solidFill>
                        </a:rPr>
                        <a:t>As a competitor, I can see the remaining time to finish the challenge.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447675">
                <a:tc>
                  <a:txBody>
                    <a:bodyPr>
                      <a:noAutofit/>
                    </a:bodyPr>
                    <a:lstStyle/>
                    <a:p>
                      <a:pPr lvl="0" rtl="0">
                        <a:lnSpc>
                          <a:spcPct val="115000"/>
                        </a:lnSpc>
                        <a:spcBef>
                          <a:spcPts val="0"/>
                        </a:spcBef>
                        <a:buNone/>
                      </a:pPr>
                      <a:r>
                        <a:rPr lang="en" sz="1200">
                          <a:solidFill>
                            <a:srgbClr val="FFFFFF"/>
                          </a:solidFill>
                        </a:rPr>
                        <a:t>WC_4597</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nSpc>
                          <a:spcPct val="115000"/>
                        </a:lnSpc>
                        <a:spcBef>
                          <a:spcPts val="0"/>
                        </a:spcBef>
                        <a:buNone/>
                      </a:pPr>
                      <a:r>
                        <a:rPr lang="en" sz="1200">
                          <a:solidFill>
                            <a:srgbClr val="FFFFFF"/>
                          </a:solidFill>
                        </a:rPr>
                        <a:t>As a competitor, I can view my opponent posts from challenge page.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7675">
                <a:tc>
                  <a:txBody>
                    <a:bodyPr>
                      <a:noAutofit/>
                    </a:bodyPr>
                    <a:lstStyle/>
                    <a:p>
                      <a:pPr lvl="0" rtl="0">
                        <a:lnSpc>
                          <a:spcPct val="115000"/>
                        </a:lnSpc>
                        <a:spcBef>
                          <a:spcPts val="0"/>
                        </a:spcBef>
                        <a:buNone/>
                      </a:pPr>
                      <a:r>
                        <a:rPr lang="en" sz="1200">
                          <a:solidFill>
                            <a:srgbClr val="FFFFFF"/>
                          </a:solidFill>
                        </a:rPr>
                        <a:t>WC_4598</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nSpc>
                          <a:spcPct val="115000"/>
                        </a:lnSpc>
                        <a:spcBef>
                          <a:spcPts val="0"/>
                        </a:spcBef>
                        <a:buNone/>
                      </a:pPr>
                      <a:r>
                        <a:rPr lang="en" sz="1200">
                          <a:solidFill>
                            <a:srgbClr val="FFFFFF"/>
                          </a:solidFill>
                        </a:rPr>
                        <a:t>As a competitor, I can verify (decline/accept) opponent post so that the system would assign the corresponding score to him/her.</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447675">
                <a:tc>
                  <a:txBody>
                    <a:bodyPr>
                      <a:noAutofit/>
                    </a:bodyPr>
                    <a:lstStyle/>
                    <a:p>
                      <a:pPr lvl="0" rtl="0">
                        <a:lnSpc>
                          <a:spcPct val="115000"/>
                        </a:lnSpc>
                        <a:spcBef>
                          <a:spcPts val="0"/>
                        </a:spcBef>
                        <a:buNone/>
                      </a:pPr>
                      <a:r>
                        <a:rPr lang="en" sz="1200">
                          <a:solidFill>
                            <a:srgbClr val="FFFFFF"/>
                          </a:solidFill>
                        </a:rPr>
                        <a:t>WC_4601</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nSpc>
                          <a:spcPct val="115000"/>
                        </a:lnSpc>
                        <a:spcBef>
                          <a:spcPts val="0"/>
                        </a:spcBef>
                        <a:buNone/>
                      </a:pPr>
                      <a:r>
                        <a:rPr lang="en" sz="1200">
                          <a:solidFill>
                            <a:srgbClr val="FFFFFF"/>
                          </a:solidFill>
                        </a:rPr>
                        <a:t>As a competitor, I can get the corresponding points based on my performance.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7675">
                <a:tc>
                  <a:txBody>
                    <a:bodyPr>
                      <a:noAutofit/>
                    </a:bodyPr>
                    <a:lstStyle/>
                    <a:p>
                      <a:pPr lvl="0" rtl="0">
                        <a:lnSpc>
                          <a:spcPct val="115000"/>
                        </a:lnSpc>
                        <a:spcBef>
                          <a:spcPts val="0"/>
                        </a:spcBef>
                        <a:buNone/>
                      </a:pPr>
                      <a:r>
                        <a:rPr lang="en" sz="1200">
                          <a:solidFill>
                            <a:srgbClr val="FFFFFF"/>
                          </a:solidFill>
                        </a:rPr>
                        <a:t>WC_4594</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nSpc>
                          <a:spcPct val="115000"/>
                        </a:lnSpc>
                        <a:spcBef>
                          <a:spcPts val="0"/>
                        </a:spcBef>
                        <a:buNone/>
                      </a:pPr>
                      <a:r>
                        <a:rPr lang="en" sz="1200">
                          <a:solidFill>
                            <a:srgbClr val="FFFFFF"/>
                          </a:solidFill>
                        </a:rPr>
                        <a:t>As a user, I can purchase some goods in the embedded online shop with my points gained from competitions.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bl>
          </a:graphicData>
        </a:graphic>
      </p:graphicFrame>
      <p:sp>
        <p:nvSpPr>
          <p:cNvPr id="235" name="Shape 23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18</a:t>
            </a:r>
          </a:p>
        </p:txBody>
      </p:sp>
      <p:sp>
        <p:nvSpPr>
          <p:cNvPr id="236" name="Shape 23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pic>
        <p:nvPicPr>
          <p:cNvPr id="241" name="Shape 241"/>
          <p:cNvPicPr preferRelativeResize="0"/>
          <p:nvPr/>
        </p:nvPicPr>
        <p:blipFill>
          <a:blip r:embed="rId3">
            <a:alphaModFix/>
          </a:blip>
          <a:stretch>
            <a:fillRect/>
          </a:stretch>
        </p:blipFill>
        <p:spPr>
          <a:xfrm>
            <a:off x="-24525" y="-154974"/>
            <a:ext cx="9193051" cy="5298475"/>
          </a:xfrm>
          <a:prstGeom prst="rect">
            <a:avLst/>
          </a:prstGeom>
          <a:noFill/>
          <a:ln cap="flat" cmpd="sng" w="19050">
            <a:solidFill>
              <a:schemeClr val="dk2"/>
            </a:solidFill>
            <a:prstDash val="solid"/>
            <a:round/>
            <a:headEnd len="med" w="med" type="none"/>
            <a:tailEnd len="med" w="med" type="none"/>
          </a:ln>
        </p:spPr>
      </p:pic>
      <p:sp>
        <p:nvSpPr>
          <p:cNvPr id="242" name="Shape 242"/>
          <p:cNvSpPr txBox="1"/>
          <p:nvPr/>
        </p:nvSpPr>
        <p:spPr>
          <a:xfrm>
            <a:off x="170950" y="74150"/>
            <a:ext cx="5241300" cy="6447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solidFill>
                  <a:schemeClr val="lt1"/>
                </a:solidFill>
                <a:latin typeface="Arial Rounded"/>
                <a:ea typeface="Arial Rounded"/>
                <a:cs typeface="Arial Rounded"/>
                <a:sym typeface="Arial Rounded"/>
              </a:rPr>
              <a:t> Notification</a:t>
            </a:r>
          </a:p>
        </p:txBody>
      </p:sp>
      <p:pic>
        <p:nvPicPr>
          <p:cNvPr id="243" name="Shape 243"/>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244" name="Shape 244"/>
          <p:cNvGraphicFramePr/>
          <p:nvPr/>
        </p:nvGraphicFramePr>
        <p:xfrm>
          <a:off x="782075" y="1207300"/>
          <a:ext cx="3000000" cy="3000000"/>
        </p:xfrm>
        <a:graphic>
          <a:graphicData uri="http://schemas.openxmlformats.org/drawingml/2006/table">
            <a:tbl>
              <a:tblPr>
                <a:noFill/>
                <a:tableStyleId>{16753F92-E573-4714-A354-03B6D90344ED}</a:tableStyleId>
              </a:tblPr>
              <a:tblGrid>
                <a:gridCol w="2314575"/>
                <a:gridCol w="5191125"/>
              </a:tblGrid>
              <a:tr h="590550">
                <a:tc>
                  <a:txBody>
                    <a:bodyPr>
                      <a:noAutofit/>
                    </a:bodyPr>
                    <a:lstStyle/>
                    <a:p>
                      <a:pPr lvl="0" rtl="0" algn="ctr">
                        <a:lnSpc>
                          <a:spcPct val="225000"/>
                        </a:lnSpc>
                        <a:spcBef>
                          <a:spcPts val="0"/>
                        </a:spcBef>
                        <a:buNone/>
                      </a:pPr>
                      <a:r>
                        <a:rPr b="1" lang="en" sz="1800">
                          <a:solidFill>
                            <a:srgbClr val="FFFFFF"/>
                          </a:solidFill>
                        </a:rPr>
                        <a:t>Win Condition</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None/>
                      </a:pPr>
                      <a:r>
                        <a:rPr b="1" lang="en" sz="1800">
                          <a:solidFill>
                            <a:srgbClr val="FFFFFF"/>
                          </a:solidFill>
                        </a:rPr>
                        <a:t>Description</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2F5FA0"/>
                    </a:solidFill>
                  </a:tcPr>
                </a:tc>
              </a:tr>
              <a:tr h="590550">
                <a:tc>
                  <a:txBody>
                    <a:bodyPr>
                      <a:noAutofit/>
                    </a:bodyPr>
                    <a:lstStyle/>
                    <a:p>
                      <a:pPr lvl="0" rtl="0">
                        <a:lnSpc>
                          <a:spcPct val="115000"/>
                        </a:lnSpc>
                        <a:spcBef>
                          <a:spcPts val="0"/>
                        </a:spcBef>
                        <a:buNone/>
                      </a:pPr>
                      <a:r>
                        <a:rPr lang="en" sz="1200">
                          <a:solidFill>
                            <a:srgbClr val="FFFFFF"/>
                          </a:solidFill>
                        </a:rPr>
                        <a:t>WC_4534</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3F7EC3"/>
                    </a:solidFill>
                  </a:tcPr>
                </a:tc>
                <a:tc>
                  <a:txBody>
                    <a:bodyPr>
                      <a:noAutofit/>
                    </a:bodyPr>
                    <a:lstStyle/>
                    <a:p>
                      <a:pPr lvl="0" rtl="0">
                        <a:lnSpc>
                          <a:spcPct val="115000"/>
                        </a:lnSpc>
                        <a:spcBef>
                          <a:spcPts val="0"/>
                        </a:spcBef>
                        <a:buNone/>
                      </a:pPr>
                      <a:r>
                        <a:rPr lang="en" sz="1200">
                          <a:solidFill>
                            <a:srgbClr val="FFFFFF"/>
                          </a:solidFill>
                        </a:rPr>
                        <a:t>As a user, I can receive a text message when one of my friends challenges me in Populic.</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3F7EC3"/>
                    </a:solidFill>
                  </a:tcPr>
                </a:tc>
              </a:tr>
              <a:tr h="600075">
                <a:tc>
                  <a:txBody>
                    <a:bodyPr>
                      <a:noAutofit/>
                    </a:bodyPr>
                    <a:lstStyle/>
                    <a:p>
                      <a:pPr lvl="0" rtl="0">
                        <a:lnSpc>
                          <a:spcPct val="115000"/>
                        </a:lnSpc>
                        <a:spcBef>
                          <a:spcPts val="0"/>
                        </a:spcBef>
                        <a:buNone/>
                      </a:pPr>
                      <a:r>
                        <a:rPr lang="en" sz="1200">
                          <a:solidFill>
                            <a:srgbClr val="FFFFFF"/>
                          </a:solidFill>
                        </a:rPr>
                        <a:t>WC_4599</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2F5FA0"/>
                    </a:solidFill>
                  </a:tcPr>
                </a:tc>
                <a:tc>
                  <a:txBody>
                    <a:bodyPr>
                      <a:noAutofit/>
                    </a:bodyPr>
                    <a:lstStyle/>
                    <a:p>
                      <a:pPr lvl="0" rtl="0">
                        <a:lnSpc>
                          <a:spcPct val="115000"/>
                        </a:lnSpc>
                        <a:spcBef>
                          <a:spcPts val="0"/>
                        </a:spcBef>
                        <a:buNone/>
                      </a:pPr>
                      <a:r>
                        <a:rPr lang="en" sz="1200">
                          <a:solidFill>
                            <a:srgbClr val="FFFFFF"/>
                          </a:solidFill>
                        </a:rPr>
                        <a:t>As a user, I can receive a notification from Populic when I was picked as a competitor so that I am able to do the challenge task immediately.</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2F5FA0"/>
                    </a:solidFill>
                  </a:tcPr>
                </a:tc>
              </a:tr>
              <a:tr h="590550">
                <a:tc>
                  <a:txBody>
                    <a:bodyPr>
                      <a:noAutofit/>
                    </a:bodyPr>
                    <a:lstStyle/>
                    <a:p>
                      <a:pPr lvl="0" rtl="0">
                        <a:lnSpc>
                          <a:spcPct val="115000"/>
                        </a:lnSpc>
                        <a:spcBef>
                          <a:spcPts val="0"/>
                        </a:spcBef>
                        <a:buNone/>
                      </a:pPr>
                      <a:r>
                        <a:rPr lang="en" sz="1200">
                          <a:solidFill>
                            <a:srgbClr val="FFFFFF"/>
                          </a:solidFill>
                        </a:rPr>
                        <a:t>WC_4536</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3F7EC3"/>
                    </a:solidFill>
                  </a:tcPr>
                </a:tc>
                <a:tc>
                  <a:txBody>
                    <a:bodyPr>
                      <a:noAutofit/>
                    </a:bodyPr>
                    <a:lstStyle/>
                    <a:p>
                      <a:pPr lvl="0" rtl="0">
                        <a:lnSpc>
                          <a:spcPct val="115000"/>
                        </a:lnSpc>
                        <a:spcBef>
                          <a:spcPts val="0"/>
                        </a:spcBef>
                        <a:buNone/>
                      </a:pPr>
                      <a:r>
                        <a:rPr lang="en" sz="1200">
                          <a:solidFill>
                            <a:srgbClr val="FFFFFF"/>
                          </a:solidFill>
                        </a:rPr>
                        <a:t>As a competitor, I can be informed by the app when my competitor finished the challenge so that I can verify it soon.</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3F7EC3"/>
                    </a:solidFill>
                  </a:tcPr>
                </a:tc>
              </a:tr>
              <a:tr h="590550">
                <a:tc>
                  <a:txBody>
                    <a:bodyPr>
                      <a:noAutofit/>
                    </a:bodyPr>
                    <a:lstStyle/>
                    <a:p>
                      <a:pPr lvl="0" rtl="0">
                        <a:lnSpc>
                          <a:spcPct val="115000"/>
                        </a:lnSpc>
                        <a:spcBef>
                          <a:spcPts val="0"/>
                        </a:spcBef>
                        <a:buNone/>
                      </a:pPr>
                      <a:r>
                        <a:rPr lang="en" sz="1200">
                          <a:solidFill>
                            <a:srgbClr val="FFFFFF"/>
                          </a:solidFill>
                        </a:rPr>
                        <a:t>WC_4600</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2F5FA0"/>
                    </a:solidFill>
                  </a:tcPr>
                </a:tc>
                <a:tc>
                  <a:txBody>
                    <a:bodyPr>
                      <a:noAutofit/>
                    </a:bodyPr>
                    <a:lstStyle/>
                    <a:p>
                      <a:pPr lvl="0" rtl="0">
                        <a:lnSpc>
                          <a:spcPct val="115000"/>
                        </a:lnSpc>
                        <a:spcBef>
                          <a:spcPts val="0"/>
                        </a:spcBef>
                        <a:buNone/>
                      </a:pPr>
                      <a:r>
                        <a:rPr lang="en" sz="1200">
                          <a:solidFill>
                            <a:srgbClr val="FFFFFF"/>
                          </a:solidFill>
                        </a:rPr>
                        <a:t>As a competitor, I can be remained when I nearly run out of time.</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2F5FA0"/>
                    </a:solidFill>
                  </a:tcPr>
                </a:tc>
              </a:tr>
            </a:tbl>
          </a:graphicData>
        </a:graphic>
      </p:graphicFrame>
      <p:sp>
        <p:nvSpPr>
          <p:cNvPr id="245" name="Shape 24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19</a:t>
            </a:r>
          </a:p>
        </p:txBody>
      </p:sp>
      <p:sp>
        <p:nvSpPr>
          <p:cNvPr id="246" name="Shape 24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pic>
        <p:nvPicPr>
          <p:cNvPr id="65" name="Shape 65"/>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66" name="Shape 66"/>
          <p:cNvSpPr txBox="1"/>
          <p:nvPr/>
        </p:nvSpPr>
        <p:spPr>
          <a:xfrm>
            <a:off x="170950" y="74150"/>
            <a:ext cx="5241300" cy="6447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solidFill>
                  <a:schemeClr val="lt1"/>
                </a:solidFill>
                <a:latin typeface="Arial Rounded"/>
                <a:ea typeface="Arial Rounded"/>
                <a:cs typeface="Arial Rounded"/>
                <a:sym typeface="Arial Rounded"/>
              </a:rPr>
              <a:t> Outline</a:t>
            </a:r>
          </a:p>
        </p:txBody>
      </p:sp>
      <p:sp>
        <p:nvSpPr>
          <p:cNvPr id="67" name="Shape 67"/>
          <p:cNvSpPr txBox="1"/>
          <p:nvPr/>
        </p:nvSpPr>
        <p:spPr>
          <a:xfrm>
            <a:off x="1658875" y="889700"/>
            <a:ext cx="6431700" cy="3793200"/>
          </a:xfrm>
          <a:prstGeom prst="rect">
            <a:avLst/>
          </a:prstGeom>
          <a:noFill/>
          <a:ln>
            <a:noFill/>
          </a:ln>
        </p:spPr>
        <p:txBody>
          <a:bodyPr anchorCtr="0" anchor="ctr" bIns="91425" lIns="91425" rIns="91425" wrap="square" tIns="91425">
            <a:noAutofit/>
          </a:bodyPr>
          <a:lstStyle/>
          <a:p>
            <a:pPr indent="-374650" lvl="0" marL="457200" rtl="0">
              <a:lnSpc>
                <a:spcPct val="120000"/>
              </a:lnSpc>
              <a:spcBef>
                <a:spcPts val="0"/>
              </a:spcBef>
              <a:buClr>
                <a:srgbClr val="FFFFFF"/>
              </a:buClr>
              <a:buSzPct val="100000"/>
              <a:buFont typeface="Arial Rounded"/>
              <a:buChar char="●"/>
            </a:pPr>
            <a:r>
              <a:rPr lang="en" sz="2300">
                <a:solidFill>
                  <a:srgbClr val="FFFFFF"/>
                </a:solidFill>
                <a:latin typeface="Arial Rounded"/>
                <a:ea typeface="Arial Rounded"/>
                <a:cs typeface="Arial Rounded"/>
                <a:sym typeface="Arial Rounded"/>
              </a:rPr>
              <a:t>Remote Team Member</a:t>
            </a:r>
          </a:p>
          <a:p>
            <a:pPr indent="-374650" lvl="0" marL="457200" rtl="0">
              <a:lnSpc>
                <a:spcPct val="120000"/>
              </a:lnSpc>
              <a:spcBef>
                <a:spcPts val="0"/>
              </a:spcBef>
              <a:buClr>
                <a:srgbClr val="FFFFFF"/>
              </a:buClr>
              <a:buSzPct val="100000"/>
              <a:buFont typeface="Arial Rounded"/>
              <a:buChar char="●"/>
            </a:pPr>
            <a:r>
              <a:rPr lang="en" sz="2300">
                <a:solidFill>
                  <a:srgbClr val="FFFFFF"/>
                </a:solidFill>
                <a:latin typeface="Arial Rounded"/>
                <a:ea typeface="Arial Rounded"/>
                <a:cs typeface="Arial Rounded"/>
                <a:sym typeface="Arial Rounded"/>
              </a:rPr>
              <a:t>Operational Concept Description</a:t>
            </a:r>
          </a:p>
          <a:p>
            <a:pPr indent="-374650" lvl="0" marL="457200" rtl="0">
              <a:lnSpc>
                <a:spcPct val="120000"/>
              </a:lnSpc>
              <a:spcBef>
                <a:spcPts val="0"/>
              </a:spcBef>
              <a:buClr>
                <a:srgbClr val="FFFFFF"/>
              </a:buClr>
              <a:buSzPct val="100000"/>
              <a:buFont typeface="Arial Rounded"/>
              <a:buChar char="●"/>
            </a:pPr>
            <a:r>
              <a:rPr lang="en" sz="2300">
                <a:solidFill>
                  <a:srgbClr val="FFFFFF"/>
                </a:solidFill>
                <a:latin typeface="Arial Rounded"/>
                <a:ea typeface="Arial Rounded"/>
                <a:cs typeface="Arial Rounded"/>
                <a:sym typeface="Arial Rounded"/>
              </a:rPr>
              <a:t>WinWin agreements</a:t>
            </a:r>
          </a:p>
          <a:p>
            <a:pPr indent="-374650" lvl="0" marL="457200" rtl="0">
              <a:lnSpc>
                <a:spcPct val="120000"/>
              </a:lnSpc>
              <a:spcBef>
                <a:spcPts val="0"/>
              </a:spcBef>
              <a:buClr>
                <a:srgbClr val="FFFFFF"/>
              </a:buClr>
              <a:buSzPct val="100000"/>
              <a:buFont typeface="Arial Rounded"/>
              <a:buChar char="●"/>
            </a:pPr>
            <a:r>
              <a:rPr lang="en" sz="2300">
                <a:solidFill>
                  <a:srgbClr val="FFFFFF"/>
                </a:solidFill>
                <a:latin typeface="Arial Rounded"/>
                <a:ea typeface="Arial Rounded"/>
                <a:cs typeface="Arial Rounded"/>
                <a:sym typeface="Arial Rounded"/>
              </a:rPr>
              <a:t>Prototype/Product Demo</a:t>
            </a:r>
          </a:p>
          <a:p>
            <a:pPr indent="-374650" lvl="0" marL="457200" rtl="0">
              <a:lnSpc>
                <a:spcPct val="120000"/>
              </a:lnSpc>
              <a:spcBef>
                <a:spcPts val="0"/>
              </a:spcBef>
              <a:buClr>
                <a:srgbClr val="FFFFFF"/>
              </a:buClr>
              <a:buSzPct val="100000"/>
              <a:buFont typeface="Arial Rounded"/>
              <a:buChar char="●"/>
            </a:pPr>
            <a:r>
              <a:rPr lang="en" sz="2300">
                <a:solidFill>
                  <a:srgbClr val="FFFFFF"/>
                </a:solidFill>
                <a:latin typeface="Arial Rounded"/>
                <a:ea typeface="Arial Rounded"/>
                <a:cs typeface="Arial Rounded"/>
                <a:sym typeface="Arial Rounded"/>
              </a:rPr>
              <a:t>Architecture</a:t>
            </a:r>
          </a:p>
          <a:p>
            <a:pPr indent="-374650" lvl="0" marL="457200" rtl="0">
              <a:lnSpc>
                <a:spcPct val="120000"/>
              </a:lnSpc>
              <a:spcBef>
                <a:spcPts val="0"/>
              </a:spcBef>
              <a:buClr>
                <a:srgbClr val="FFFFFF"/>
              </a:buClr>
              <a:buSzPct val="100000"/>
              <a:buFont typeface="Arial Rounded"/>
              <a:buChar char="●"/>
            </a:pPr>
            <a:r>
              <a:rPr lang="en" sz="2300">
                <a:solidFill>
                  <a:srgbClr val="FFFFFF"/>
                </a:solidFill>
                <a:latin typeface="Arial Rounded"/>
                <a:ea typeface="Arial Rounded"/>
                <a:cs typeface="Arial Rounded"/>
                <a:sym typeface="Arial Rounded"/>
              </a:rPr>
              <a:t>Life Cycle Plan</a:t>
            </a:r>
          </a:p>
          <a:p>
            <a:pPr indent="-374650" lvl="0" marL="457200" rtl="0">
              <a:lnSpc>
                <a:spcPct val="120000"/>
              </a:lnSpc>
              <a:spcBef>
                <a:spcPts val="0"/>
              </a:spcBef>
              <a:buClr>
                <a:srgbClr val="FFFFFF"/>
              </a:buClr>
              <a:buSzPct val="100000"/>
              <a:buFont typeface="Arial Rounded"/>
              <a:buChar char="●"/>
            </a:pPr>
            <a:r>
              <a:rPr lang="en" sz="2300">
                <a:solidFill>
                  <a:srgbClr val="FFFFFF"/>
                </a:solidFill>
                <a:latin typeface="Arial Rounded"/>
                <a:ea typeface="Arial Rounded"/>
                <a:cs typeface="Arial Rounded"/>
                <a:sym typeface="Arial Rounded"/>
              </a:rPr>
              <a:t>Feasibility Evidence</a:t>
            </a:r>
          </a:p>
          <a:p>
            <a:pPr indent="-374650" lvl="0" marL="457200" rtl="0">
              <a:lnSpc>
                <a:spcPct val="120000"/>
              </a:lnSpc>
              <a:spcBef>
                <a:spcPts val="0"/>
              </a:spcBef>
              <a:buClr>
                <a:srgbClr val="FFFFFF"/>
              </a:buClr>
              <a:buSzPct val="100000"/>
              <a:buFont typeface="Arial Rounded"/>
              <a:buChar char="●"/>
            </a:pPr>
            <a:r>
              <a:rPr lang="en" sz="2300">
                <a:solidFill>
                  <a:srgbClr val="FFFFFF"/>
                </a:solidFill>
                <a:latin typeface="Arial Rounded"/>
                <a:ea typeface="Arial Rounded"/>
                <a:cs typeface="Arial Rounded"/>
                <a:sym typeface="Arial Rounded"/>
              </a:rPr>
              <a:t>Quality Focal Points</a:t>
            </a:r>
          </a:p>
        </p:txBody>
      </p:sp>
      <p:pic>
        <p:nvPicPr>
          <p:cNvPr id="68" name="Shape 68"/>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69" name="Shape 69"/>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2</a:t>
            </a:r>
          </a:p>
        </p:txBody>
      </p:sp>
      <p:sp>
        <p:nvSpPr>
          <p:cNvPr id="70" name="Shape 7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id="251" name="Shape 251"/>
          <p:cNvPicPr preferRelativeResize="0"/>
          <p:nvPr/>
        </p:nvPicPr>
        <p:blipFill>
          <a:blip r:embed="rId3">
            <a:alphaModFix/>
          </a:blip>
          <a:stretch>
            <a:fillRect/>
          </a:stretch>
        </p:blipFill>
        <p:spPr>
          <a:xfrm>
            <a:off x="-24525" y="-154974"/>
            <a:ext cx="9193051" cy="5298475"/>
          </a:xfrm>
          <a:prstGeom prst="rect">
            <a:avLst/>
          </a:prstGeom>
          <a:noFill/>
          <a:ln cap="flat" cmpd="sng" w="19050">
            <a:solidFill>
              <a:schemeClr val="dk2"/>
            </a:solidFill>
            <a:prstDash val="solid"/>
            <a:round/>
            <a:headEnd len="med" w="med" type="none"/>
            <a:tailEnd len="med" w="med" type="none"/>
          </a:ln>
        </p:spPr>
      </p:pic>
      <p:sp>
        <p:nvSpPr>
          <p:cNvPr id="252" name="Shape 252"/>
          <p:cNvSpPr txBox="1"/>
          <p:nvPr/>
        </p:nvSpPr>
        <p:spPr>
          <a:xfrm>
            <a:off x="170950" y="74150"/>
            <a:ext cx="5241300" cy="6447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solidFill>
                  <a:schemeClr val="lt1"/>
                </a:solidFill>
                <a:latin typeface="Arial Rounded"/>
                <a:ea typeface="Arial Rounded"/>
                <a:cs typeface="Arial Rounded"/>
                <a:sym typeface="Arial Rounded"/>
              </a:rPr>
              <a:t> Prioritization Score</a:t>
            </a:r>
          </a:p>
        </p:txBody>
      </p:sp>
      <p:sp>
        <p:nvSpPr>
          <p:cNvPr id="253" name="Shape 253"/>
          <p:cNvSpPr txBox="1"/>
          <p:nvPr/>
        </p:nvSpPr>
        <p:spPr>
          <a:xfrm>
            <a:off x="1019425" y="542775"/>
            <a:ext cx="7553100" cy="2038800"/>
          </a:xfrm>
          <a:prstGeom prst="rect">
            <a:avLst/>
          </a:prstGeom>
          <a:noFill/>
          <a:ln>
            <a:noFill/>
          </a:ln>
        </p:spPr>
        <p:txBody>
          <a:bodyPr anchorCtr="0" anchor="ctr" bIns="91425" lIns="91425" rIns="91425" wrap="square" tIns="91425">
            <a:noAutofit/>
          </a:bodyPr>
          <a:lstStyle/>
          <a:p>
            <a:pPr lvl="0" rtl="0">
              <a:spcBef>
                <a:spcPts val="0"/>
              </a:spcBef>
              <a:buNone/>
            </a:pPr>
            <a:r>
              <a:rPr lang="en" sz="2000">
                <a:solidFill>
                  <a:srgbClr val="FFFFFF"/>
                </a:solidFill>
                <a:latin typeface="Arial Rounded"/>
                <a:ea typeface="Arial Rounded"/>
                <a:cs typeface="Arial Rounded"/>
                <a:sym typeface="Arial Rounded"/>
              </a:rPr>
              <a:t>Four benefits:</a:t>
            </a:r>
          </a:p>
          <a:p>
            <a:pPr lvl="0" rtl="0">
              <a:spcBef>
                <a:spcPts val="0"/>
              </a:spcBef>
              <a:buNone/>
            </a:pPr>
            <a:r>
              <a:t/>
            </a:r>
            <a:endParaRPr sz="1800"/>
          </a:p>
          <a:p>
            <a:pPr indent="-330200" lvl="0" marL="457200" rtl="0">
              <a:spcBef>
                <a:spcPts val="0"/>
              </a:spcBef>
              <a:buClr>
                <a:srgbClr val="FFFFFF"/>
              </a:buClr>
              <a:buSzPct val="100000"/>
              <a:buAutoNum type="arabicPeriod"/>
            </a:pPr>
            <a:r>
              <a:rPr lang="en" sz="1600">
                <a:solidFill>
                  <a:schemeClr val="lt1"/>
                </a:solidFill>
              </a:rPr>
              <a:t>Enlarge user’s happiness. (42)</a:t>
            </a:r>
          </a:p>
          <a:p>
            <a:pPr indent="-330200" lvl="0" marL="457200" rtl="0">
              <a:spcBef>
                <a:spcPts val="0"/>
              </a:spcBef>
              <a:buClr>
                <a:srgbClr val="FFFFFF"/>
              </a:buClr>
              <a:buSzPct val="100000"/>
              <a:buAutoNum type="arabicPeriod"/>
            </a:pPr>
            <a:r>
              <a:rPr lang="en" sz="1600">
                <a:solidFill>
                  <a:srgbClr val="FFFFFF"/>
                </a:solidFill>
              </a:rPr>
              <a:t>Raise interactions between different users. (72)</a:t>
            </a:r>
          </a:p>
          <a:p>
            <a:pPr indent="-330200" lvl="0" marL="457200" rtl="0">
              <a:spcBef>
                <a:spcPts val="0"/>
              </a:spcBef>
              <a:buClr>
                <a:srgbClr val="FFFFFF"/>
              </a:buClr>
              <a:buSzPct val="100000"/>
              <a:buAutoNum type="arabicPeriod"/>
            </a:pPr>
            <a:r>
              <a:rPr lang="en" sz="1600">
                <a:solidFill>
                  <a:schemeClr val="lt1"/>
                </a:solidFill>
              </a:rPr>
              <a:t>Increase the amount of active users in Populic. (87)</a:t>
            </a:r>
          </a:p>
          <a:p>
            <a:pPr indent="-330200" lvl="0" marL="457200" rtl="0">
              <a:spcBef>
                <a:spcPts val="0"/>
              </a:spcBef>
              <a:buClr>
                <a:srgbClr val="FFFFFF"/>
              </a:buClr>
              <a:buSzPct val="100000"/>
              <a:buAutoNum type="arabicPeriod"/>
            </a:pPr>
            <a:r>
              <a:rPr lang="en" sz="1600">
                <a:solidFill>
                  <a:srgbClr val="FFFFFF"/>
                </a:solidFill>
              </a:rPr>
              <a:t>Inform students what is going on around the campus. (27)</a:t>
            </a:r>
          </a:p>
        </p:txBody>
      </p:sp>
      <p:pic>
        <p:nvPicPr>
          <p:cNvPr id="254" name="Shape 254"/>
          <p:cNvPicPr preferRelativeResize="0"/>
          <p:nvPr/>
        </p:nvPicPr>
        <p:blipFill>
          <a:blip r:embed="rId4">
            <a:alphaModFix/>
          </a:blip>
          <a:stretch>
            <a:fillRect/>
          </a:stretch>
        </p:blipFill>
        <p:spPr>
          <a:xfrm>
            <a:off x="304938" y="2500775"/>
            <a:ext cx="8534123" cy="2038799"/>
          </a:xfrm>
          <a:prstGeom prst="rect">
            <a:avLst/>
          </a:prstGeom>
          <a:noFill/>
          <a:ln cap="flat" cmpd="sng" w="19050">
            <a:solidFill>
              <a:schemeClr val="dk2"/>
            </a:solidFill>
            <a:prstDash val="solid"/>
            <a:round/>
            <a:headEnd len="med" w="med" type="none"/>
            <a:tailEnd len="med" w="med" type="none"/>
          </a:ln>
        </p:spPr>
      </p:pic>
      <p:pic>
        <p:nvPicPr>
          <p:cNvPr id="255" name="Shape 255"/>
          <p:cNvPicPr preferRelativeResize="0"/>
          <p:nvPr/>
        </p:nvPicPr>
        <p:blipFill>
          <a:blip r:embed="rId5">
            <a:alphaModFix/>
          </a:blip>
          <a:stretch>
            <a:fillRect/>
          </a:stretch>
        </p:blipFill>
        <p:spPr>
          <a:xfrm>
            <a:off x="7886975" y="4539575"/>
            <a:ext cx="895350" cy="457200"/>
          </a:xfrm>
          <a:prstGeom prst="rect">
            <a:avLst/>
          </a:prstGeom>
          <a:noFill/>
          <a:ln>
            <a:noFill/>
          </a:ln>
        </p:spPr>
      </p:pic>
      <p:sp>
        <p:nvSpPr>
          <p:cNvPr id="256" name="Shape 256"/>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20</a:t>
            </a:r>
          </a:p>
        </p:txBody>
      </p:sp>
      <p:sp>
        <p:nvSpPr>
          <p:cNvPr id="257" name="Shape 25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pic>
        <p:nvPicPr>
          <p:cNvPr id="262" name="Shape 262"/>
          <p:cNvPicPr preferRelativeResize="0"/>
          <p:nvPr/>
        </p:nvPicPr>
        <p:blipFill>
          <a:blip r:embed="rId3">
            <a:alphaModFix/>
          </a:blip>
          <a:stretch>
            <a:fillRect/>
          </a:stretch>
        </p:blipFill>
        <p:spPr>
          <a:xfrm>
            <a:off x="-24525" y="-76199"/>
            <a:ext cx="9193051" cy="5298475"/>
          </a:xfrm>
          <a:prstGeom prst="rect">
            <a:avLst/>
          </a:prstGeom>
          <a:noFill/>
          <a:ln>
            <a:noFill/>
          </a:ln>
        </p:spPr>
      </p:pic>
      <p:pic>
        <p:nvPicPr>
          <p:cNvPr id="263" name="Shape 263"/>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264" name="Shape 264"/>
          <p:cNvSpPr txBox="1"/>
          <p:nvPr/>
        </p:nvSpPr>
        <p:spPr>
          <a:xfrm>
            <a:off x="1597075" y="1903175"/>
            <a:ext cx="6106500" cy="644700"/>
          </a:xfrm>
          <a:prstGeom prst="rect">
            <a:avLst/>
          </a:prstGeom>
          <a:noFill/>
          <a:ln>
            <a:noFill/>
          </a:ln>
        </p:spPr>
        <p:txBody>
          <a:bodyPr anchorCtr="0" anchor="ctr" bIns="91425" lIns="91425" rIns="91425" wrap="square" tIns="91425">
            <a:noAutofit/>
          </a:bodyPr>
          <a:lstStyle/>
          <a:p>
            <a:pPr lvl="0" rtl="0">
              <a:spcBef>
                <a:spcPts val="0"/>
              </a:spcBef>
              <a:buNone/>
            </a:pPr>
            <a:r>
              <a:rPr lang="en" sz="3500">
                <a:solidFill>
                  <a:srgbClr val="F1C232"/>
                </a:solidFill>
                <a:latin typeface="Arial Rounded"/>
                <a:ea typeface="Arial Rounded"/>
                <a:cs typeface="Arial Rounded"/>
                <a:sym typeface="Arial Rounded"/>
              </a:rPr>
              <a:t>:.:</a:t>
            </a:r>
            <a:r>
              <a:rPr lang="en" sz="3500">
                <a:latin typeface="Arial Rounded"/>
                <a:ea typeface="Arial Rounded"/>
                <a:cs typeface="Arial Rounded"/>
                <a:sym typeface="Arial Rounded"/>
              </a:rPr>
              <a:t> </a:t>
            </a:r>
            <a:r>
              <a:rPr lang="en" sz="3500">
                <a:solidFill>
                  <a:srgbClr val="FFFFFF"/>
                </a:solidFill>
                <a:latin typeface="Arial Rounded"/>
                <a:ea typeface="Arial Rounded"/>
                <a:cs typeface="Arial Rounded"/>
                <a:sym typeface="Arial Rounded"/>
              </a:rPr>
              <a:t>Prototype/Product Demo</a:t>
            </a:r>
          </a:p>
        </p:txBody>
      </p:sp>
      <p:sp>
        <p:nvSpPr>
          <p:cNvPr id="265" name="Shape 26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21</a:t>
            </a:r>
          </a:p>
        </p:txBody>
      </p:sp>
      <p:sp>
        <p:nvSpPr>
          <p:cNvPr id="266" name="Shape 26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pic>
        <p:nvPicPr>
          <p:cNvPr id="271" name="Shape 271"/>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272" name="Shape 272"/>
          <p:cNvSpPr txBox="1"/>
          <p:nvPr/>
        </p:nvSpPr>
        <p:spPr>
          <a:xfrm>
            <a:off x="180200" y="0"/>
            <a:ext cx="3589500" cy="6885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Challenge Page</a:t>
            </a:r>
          </a:p>
        </p:txBody>
      </p:sp>
      <p:pic>
        <p:nvPicPr>
          <p:cNvPr id="273" name="Shape 273"/>
          <p:cNvPicPr preferRelativeResize="0"/>
          <p:nvPr/>
        </p:nvPicPr>
        <p:blipFill>
          <a:blip r:embed="rId4">
            <a:alphaModFix/>
          </a:blip>
          <a:stretch>
            <a:fillRect/>
          </a:stretch>
        </p:blipFill>
        <p:spPr>
          <a:xfrm>
            <a:off x="7886975" y="4539575"/>
            <a:ext cx="895350" cy="457200"/>
          </a:xfrm>
          <a:prstGeom prst="rect">
            <a:avLst/>
          </a:prstGeom>
          <a:noFill/>
          <a:ln>
            <a:noFill/>
          </a:ln>
        </p:spPr>
      </p:pic>
      <p:pic>
        <p:nvPicPr>
          <p:cNvPr descr="1.png" id="274" name="Shape 274"/>
          <p:cNvPicPr preferRelativeResize="0"/>
          <p:nvPr/>
        </p:nvPicPr>
        <p:blipFill>
          <a:blip r:embed="rId5">
            <a:alphaModFix/>
          </a:blip>
          <a:stretch>
            <a:fillRect/>
          </a:stretch>
        </p:blipFill>
        <p:spPr>
          <a:xfrm>
            <a:off x="721003" y="1041349"/>
            <a:ext cx="1849524" cy="3288076"/>
          </a:xfrm>
          <a:prstGeom prst="rect">
            <a:avLst/>
          </a:prstGeom>
          <a:noFill/>
          <a:ln>
            <a:noFill/>
          </a:ln>
        </p:spPr>
      </p:pic>
      <p:pic>
        <p:nvPicPr>
          <p:cNvPr descr="2.png" id="275" name="Shape 275"/>
          <p:cNvPicPr preferRelativeResize="0"/>
          <p:nvPr/>
        </p:nvPicPr>
        <p:blipFill>
          <a:blip r:embed="rId6">
            <a:alphaModFix/>
          </a:blip>
          <a:stretch>
            <a:fillRect/>
          </a:stretch>
        </p:blipFill>
        <p:spPr>
          <a:xfrm>
            <a:off x="3299350" y="1041362"/>
            <a:ext cx="1849524" cy="3288060"/>
          </a:xfrm>
          <a:prstGeom prst="rect">
            <a:avLst/>
          </a:prstGeom>
          <a:noFill/>
          <a:ln>
            <a:noFill/>
          </a:ln>
        </p:spPr>
      </p:pic>
      <p:sp>
        <p:nvSpPr>
          <p:cNvPr id="276" name="Shape 276"/>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22</a:t>
            </a:r>
          </a:p>
        </p:txBody>
      </p:sp>
      <p:sp>
        <p:nvSpPr>
          <p:cNvPr id="277" name="Shape 277"/>
          <p:cNvSpPr txBox="1"/>
          <p:nvPr/>
        </p:nvSpPr>
        <p:spPr>
          <a:xfrm>
            <a:off x="5595150" y="994275"/>
            <a:ext cx="3348300" cy="3000000"/>
          </a:xfrm>
          <a:prstGeom prst="rect">
            <a:avLst/>
          </a:prstGeom>
          <a:noFill/>
          <a:ln>
            <a:noFill/>
          </a:ln>
        </p:spPr>
        <p:txBody>
          <a:bodyPr anchorCtr="0" anchor="ctr" bIns="91425" lIns="91425" rIns="91425" wrap="square" tIns="91425">
            <a:noAutofit/>
          </a:bodyPr>
          <a:lstStyle/>
          <a:p>
            <a:pPr indent="0" lvl="0" marL="76200" marR="76200" rtl="0" algn="just">
              <a:lnSpc>
                <a:spcPct val="115000"/>
              </a:lnSpc>
              <a:spcBef>
                <a:spcPts val="0"/>
              </a:spcBef>
              <a:buNone/>
            </a:pPr>
            <a:r>
              <a:rPr b="1" lang="en">
                <a:solidFill>
                  <a:srgbClr val="FFD966"/>
                </a:solidFill>
              </a:rPr>
              <a:t>OC-6 Challenge Game Pop Screen:</a:t>
            </a:r>
            <a:r>
              <a:rPr lang="en">
                <a:solidFill>
                  <a:schemeClr val="lt1"/>
                </a:solidFill>
              </a:rPr>
              <a:t> </a:t>
            </a:r>
          </a:p>
          <a:p>
            <a:pPr indent="0" lvl="0" marL="76200" marR="76200" rtl="0" algn="just">
              <a:lnSpc>
                <a:spcPct val="115000"/>
              </a:lnSpc>
              <a:spcBef>
                <a:spcPts val="0"/>
              </a:spcBef>
              <a:buNone/>
            </a:pPr>
            <a:r>
              <a:rPr lang="en">
                <a:solidFill>
                  <a:schemeClr val="lt1"/>
                </a:solidFill>
              </a:rPr>
              <a:t>The user will touch the pop screen to get all daily challenge information</a:t>
            </a:r>
          </a:p>
        </p:txBody>
      </p:sp>
      <p:sp>
        <p:nvSpPr>
          <p:cNvPr id="278" name="Shape 27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Shape 283"/>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284" name="Shape 284"/>
          <p:cNvSpPr txBox="1"/>
          <p:nvPr/>
        </p:nvSpPr>
        <p:spPr>
          <a:xfrm>
            <a:off x="180200" y="0"/>
            <a:ext cx="5045400" cy="6885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Challenge Your Friends</a:t>
            </a:r>
          </a:p>
        </p:txBody>
      </p:sp>
      <p:pic>
        <p:nvPicPr>
          <p:cNvPr id="285" name="Shape 285"/>
          <p:cNvPicPr preferRelativeResize="0"/>
          <p:nvPr/>
        </p:nvPicPr>
        <p:blipFill>
          <a:blip r:embed="rId4">
            <a:alphaModFix/>
          </a:blip>
          <a:stretch>
            <a:fillRect/>
          </a:stretch>
        </p:blipFill>
        <p:spPr>
          <a:xfrm>
            <a:off x="7886975" y="4539575"/>
            <a:ext cx="895350" cy="457200"/>
          </a:xfrm>
          <a:prstGeom prst="rect">
            <a:avLst/>
          </a:prstGeom>
          <a:noFill/>
          <a:ln>
            <a:noFill/>
          </a:ln>
        </p:spPr>
      </p:pic>
      <p:pic>
        <p:nvPicPr>
          <p:cNvPr descr="14.png" id="286" name="Shape 286"/>
          <p:cNvPicPr preferRelativeResize="0"/>
          <p:nvPr/>
        </p:nvPicPr>
        <p:blipFill>
          <a:blip r:embed="rId5">
            <a:alphaModFix/>
          </a:blip>
          <a:stretch>
            <a:fillRect/>
          </a:stretch>
        </p:blipFill>
        <p:spPr>
          <a:xfrm>
            <a:off x="470000" y="775312"/>
            <a:ext cx="1849524" cy="3288065"/>
          </a:xfrm>
          <a:prstGeom prst="rect">
            <a:avLst/>
          </a:prstGeom>
          <a:noFill/>
          <a:ln>
            <a:noFill/>
          </a:ln>
        </p:spPr>
      </p:pic>
      <p:pic>
        <p:nvPicPr>
          <p:cNvPr descr="15.png" id="287" name="Shape 287"/>
          <p:cNvPicPr preferRelativeResize="0"/>
          <p:nvPr/>
        </p:nvPicPr>
        <p:blipFill>
          <a:blip r:embed="rId6">
            <a:alphaModFix/>
          </a:blip>
          <a:stretch>
            <a:fillRect/>
          </a:stretch>
        </p:blipFill>
        <p:spPr>
          <a:xfrm>
            <a:off x="2507303" y="775308"/>
            <a:ext cx="1849524" cy="3288065"/>
          </a:xfrm>
          <a:prstGeom prst="rect">
            <a:avLst/>
          </a:prstGeom>
          <a:noFill/>
          <a:ln>
            <a:noFill/>
          </a:ln>
        </p:spPr>
      </p:pic>
      <p:pic>
        <p:nvPicPr>
          <p:cNvPr descr="16.png" id="288" name="Shape 288"/>
          <p:cNvPicPr preferRelativeResize="0"/>
          <p:nvPr/>
        </p:nvPicPr>
        <p:blipFill>
          <a:blip r:embed="rId7">
            <a:alphaModFix/>
          </a:blip>
          <a:stretch>
            <a:fillRect/>
          </a:stretch>
        </p:blipFill>
        <p:spPr>
          <a:xfrm>
            <a:off x="4544600" y="775301"/>
            <a:ext cx="1849524" cy="3288087"/>
          </a:xfrm>
          <a:prstGeom prst="rect">
            <a:avLst/>
          </a:prstGeom>
          <a:noFill/>
          <a:ln>
            <a:noFill/>
          </a:ln>
        </p:spPr>
      </p:pic>
      <p:pic>
        <p:nvPicPr>
          <p:cNvPr descr="17.png" id="289" name="Shape 289"/>
          <p:cNvPicPr preferRelativeResize="0"/>
          <p:nvPr/>
        </p:nvPicPr>
        <p:blipFill>
          <a:blip r:embed="rId8">
            <a:alphaModFix/>
          </a:blip>
          <a:stretch>
            <a:fillRect/>
          </a:stretch>
        </p:blipFill>
        <p:spPr>
          <a:xfrm>
            <a:off x="6691900" y="775300"/>
            <a:ext cx="1849524" cy="3288049"/>
          </a:xfrm>
          <a:prstGeom prst="rect">
            <a:avLst/>
          </a:prstGeom>
          <a:noFill/>
          <a:ln>
            <a:noFill/>
          </a:ln>
        </p:spPr>
      </p:pic>
      <p:sp>
        <p:nvSpPr>
          <p:cNvPr id="290" name="Shape 290"/>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23</a:t>
            </a:r>
          </a:p>
        </p:txBody>
      </p:sp>
      <p:sp>
        <p:nvSpPr>
          <p:cNvPr id="291" name="Shape 291"/>
          <p:cNvSpPr txBox="1"/>
          <p:nvPr/>
        </p:nvSpPr>
        <p:spPr>
          <a:xfrm>
            <a:off x="407125" y="4063350"/>
            <a:ext cx="7629000" cy="1058700"/>
          </a:xfrm>
          <a:prstGeom prst="rect">
            <a:avLst/>
          </a:prstGeom>
          <a:noFill/>
          <a:ln>
            <a:noFill/>
          </a:ln>
        </p:spPr>
        <p:txBody>
          <a:bodyPr anchorCtr="0" anchor="ctr" bIns="91425" lIns="91425" rIns="91425" wrap="square" tIns="91425">
            <a:noAutofit/>
          </a:bodyPr>
          <a:lstStyle/>
          <a:p>
            <a:pPr indent="0" lvl="0" marL="76200" marR="76200" rtl="0" algn="just">
              <a:lnSpc>
                <a:spcPct val="115000"/>
              </a:lnSpc>
              <a:spcBef>
                <a:spcPts val="0"/>
              </a:spcBef>
              <a:buNone/>
            </a:pPr>
            <a:r>
              <a:rPr b="1" lang="en">
                <a:solidFill>
                  <a:srgbClr val="FFD966"/>
                </a:solidFill>
              </a:rPr>
              <a:t>OC-2 Challenge Complete Competition:</a:t>
            </a:r>
            <a:r>
              <a:rPr lang="en">
                <a:solidFill>
                  <a:schemeClr val="lt1"/>
                </a:solidFill>
              </a:rPr>
              <a:t> </a:t>
            </a:r>
          </a:p>
          <a:p>
            <a:pPr indent="0" lvl="0" marL="76200" marR="76200" rtl="0" algn="just">
              <a:lnSpc>
                <a:spcPct val="115000"/>
              </a:lnSpc>
              <a:spcBef>
                <a:spcPts val="0"/>
              </a:spcBef>
              <a:buNone/>
            </a:pPr>
            <a:r>
              <a:rPr lang="en">
                <a:solidFill>
                  <a:schemeClr val="lt1"/>
                </a:solidFill>
              </a:rPr>
              <a:t>The user can choose one friend to compete the time of finishing daily challenge</a:t>
            </a:r>
          </a:p>
        </p:txBody>
      </p:sp>
      <p:sp>
        <p:nvSpPr>
          <p:cNvPr id="292" name="Shape 29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pic>
        <p:nvPicPr>
          <p:cNvPr id="297" name="Shape 297"/>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298" name="Shape 298"/>
          <p:cNvSpPr txBox="1"/>
          <p:nvPr/>
        </p:nvSpPr>
        <p:spPr>
          <a:xfrm>
            <a:off x="180200" y="0"/>
            <a:ext cx="4311900" cy="6885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Pick A Competitor</a:t>
            </a:r>
          </a:p>
        </p:txBody>
      </p:sp>
      <p:pic>
        <p:nvPicPr>
          <p:cNvPr id="299" name="Shape 299"/>
          <p:cNvPicPr preferRelativeResize="0"/>
          <p:nvPr/>
        </p:nvPicPr>
        <p:blipFill>
          <a:blip r:embed="rId4">
            <a:alphaModFix/>
          </a:blip>
          <a:stretch>
            <a:fillRect/>
          </a:stretch>
        </p:blipFill>
        <p:spPr>
          <a:xfrm>
            <a:off x="7886975" y="4539575"/>
            <a:ext cx="895350" cy="457200"/>
          </a:xfrm>
          <a:prstGeom prst="rect">
            <a:avLst/>
          </a:prstGeom>
          <a:noFill/>
          <a:ln>
            <a:noFill/>
          </a:ln>
        </p:spPr>
      </p:pic>
      <p:pic>
        <p:nvPicPr>
          <p:cNvPr descr="3.png" id="300" name="Shape 300"/>
          <p:cNvPicPr preferRelativeResize="0"/>
          <p:nvPr/>
        </p:nvPicPr>
        <p:blipFill>
          <a:blip r:embed="rId5">
            <a:alphaModFix/>
          </a:blip>
          <a:stretch>
            <a:fillRect/>
          </a:stretch>
        </p:blipFill>
        <p:spPr>
          <a:xfrm>
            <a:off x="755600" y="1006587"/>
            <a:ext cx="1673651" cy="2975374"/>
          </a:xfrm>
          <a:prstGeom prst="rect">
            <a:avLst/>
          </a:prstGeom>
          <a:noFill/>
          <a:ln>
            <a:noFill/>
          </a:ln>
        </p:spPr>
      </p:pic>
      <p:pic>
        <p:nvPicPr>
          <p:cNvPr descr="4.png" id="301" name="Shape 301"/>
          <p:cNvPicPr preferRelativeResize="0"/>
          <p:nvPr/>
        </p:nvPicPr>
        <p:blipFill>
          <a:blip r:embed="rId6">
            <a:alphaModFix/>
          </a:blip>
          <a:stretch>
            <a:fillRect/>
          </a:stretch>
        </p:blipFill>
        <p:spPr>
          <a:xfrm>
            <a:off x="3106300" y="1006550"/>
            <a:ext cx="1673651" cy="2975424"/>
          </a:xfrm>
          <a:prstGeom prst="rect">
            <a:avLst/>
          </a:prstGeom>
          <a:noFill/>
          <a:ln>
            <a:noFill/>
          </a:ln>
        </p:spPr>
      </p:pic>
      <p:sp>
        <p:nvSpPr>
          <p:cNvPr id="302" name="Shape 302"/>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24</a:t>
            </a:r>
          </a:p>
        </p:txBody>
      </p:sp>
      <p:sp>
        <p:nvSpPr>
          <p:cNvPr id="303" name="Shape 303"/>
          <p:cNvSpPr txBox="1"/>
          <p:nvPr/>
        </p:nvSpPr>
        <p:spPr>
          <a:xfrm>
            <a:off x="5088150" y="1701950"/>
            <a:ext cx="3949200" cy="1058700"/>
          </a:xfrm>
          <a:prstGeom prst="rect">
            <a:avLst/>
          </a:prstGeom>
          <a:noFill/>
          <a:ln>
            <a:noFill/>
          </a:ln>
        </p:spPr>
        <p:txBody>
          <a:bodyPr anchorCtr="0" anchor="ctr" bIns="91425" lIns="91425" rIns="91425" wrap="square" tIns="91425">
            <a:noAutofit/>
          </a:bodyPr>
          <a:lstStyle/>
          <a:p>
            <a:pPr indent="0" lvl="0" marL="76200" marR="76200" rtl="0" algn="just">
              <a:lnSpc>
                <a:spcPct val="115000"/>
              </a:lnSpc>
              <a:spcBef>
                <a:spcPts val="0"/>
              </a:spcBef>
              <a:buNone/>
            </a:pPr>
            <a:r>
              <a:rPr b="1" lang="en">
                <a:solidFill>
                  <a:srgbClr val="FFD966"/>
                </a:solidFill>
              </a:rPr>
              <a:t>OC-2 Challenge Complete Competition:</a:t>
            </a:r>
            <a:r>
              <a:rPr lang="en">
                <a:solidFill>
                  <a:schemeClr val="lt1"/>
                </a:solidFill>
              </a:rPr>
              <a:t> </a:t>
            </a:r>
          </a:p>
          <a:p>
            <a:pPr indent="0" lvl="0" marL="76200" marR="76200" rtl="0" algn="just">
              <a:lnSpc>
                <a:spcPct val="115000"/>
              </a:lnSpc>
              <a:spcBef>
                <a:spcPts val="0"/>
              </a:spcBef>
              <a:buNone/>
            </a:pPr>
            <a:r>
              <a:rPr lang="en">
                <a:solidFill>
                  <a:schemeClr val="lt1"/>
                </a:solidFill>
              </a:rPr>
              <a:t>The user can choose one friend to compete the time of finishing daily challenge</a:t>
            </a:r>
          </a:p>
        </p:txBody>
      </p:sp>
      <p:sp>
        <p:nvSpPr>
          <p:cNvPr id="304" name="Shape 30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pic>
        <p:nvPicPr>
          <p:cNvPr id="309" name="Shape 309"/>
          <p:cNvPicPr preferRelativeResize="0"/>
          <p:nvPr/>
        </p:nvPicPr>
        <p:blipFill>
          <a:blip r:embed="rId3">
            <a:alphaModFix/>
          </a:blip>
          <a:stretch>
            <a:fillRect/>
          </a:stretch>
        </p:blipFill>
        <p:spPr>
          <a:xfrm>
            <a:off x="-24525" y="-77487"/>
            <a:ext cx="9193051" cy="5298475"/>
          </a:xfrm>
          <a:prstGeom prst="rect">
            <a:avLst/>
          </a:prstGeom>
          <a:noFill/>
          <a:ln>
            <a:noFill/>
          </a:ln>
        </p:spPr>
      </p:pic>
      <p:sp>
        <p:nvSpPr>
          <p:cNvPr id="310" name="Shape 310"/>
          <p:cNvSpPr txBox="1"/>
          <p:nvPr/>
        </p:nvSpPr>
        <p:spPr>
          <a:xfrm>
            <a:off x="180200" y="0"/>
            <a:ext cx="4311900" cy="6885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Pick A Competitor</a:t>
            </a:r>
          </a:p>
        </p:txBody>
      </p:sp>
      <p:pic>
        <p:nvPicPr>
          <p:cNvPr id="311" name="Shape 311"/>
          <p:cNvPicPr preferRelativeResize="0"/>
          <p:nvPr/>
        </p:nvPicPr>
        <p:blipFill>
          <a:blip r:embed="rId4">
            <a:alphaModFix/>
          </a:blip>
          <a:stretch>
            <a:fillRect/>
          </a:stretch>
        </p:blipFill>
        <p:spPr>
          <a:xfrm>
            <a:off x="7886975" y="4539575"/>
            <a:ext cx="895350" cy="457200"/>
          </a:xfrm>
          <a:prstGeom prst="rect">
            <a:avLst/>
          </a:prstGeom>
          <a:noFill/>
          <a:ln>
            <a:noFill/>
          </a:ln>
        </p:spPr>
      </p:pic>
      <p:pic>
        <p:nvPicPr>
          <p:cNvPr descr="6.png" id="312" name="Shape 312"/>
          <p:cNvPicPr preferRelativeResize="0"/>
          <p:nvPr/>
        </p:nvPicPr>
        <p:blipFill>
          <a:blip r:embed="rId5">
            <a:alphaModFix/>
          </a:blip>
          <a:stretch>
            <a:fillRect/>
          </a:stretch>
        </p:blipFill>
        <p:spPr>
          <a:xfrm>
            <a:off x="2384325" y="1084050"/>
            <a:ext cx="1673651" cy="2975390"/>
          </a:xfrm>
          <a:prstGeom prst="rect">
            <a:avLst/>
          </a:prstGeom>
          <a:noFill/>
          <a:ln>
            <a:noFill/>
          </a:ln>
        </p:spPr>
      </p:pic>
      <p:pic>
        <p:nvPicPr>
          <p:cNvPr descr="7.png" id="313" name="Shape 313"/>
          <p:cNvPicPr preferRelativeResize="0"/>
          <p:nvPr/>
        </p:nvPicPr>
        <p:blipFill>
          <a:blip r:embed="rId6">
            <a:alphaModFix/>
          </a:blip>
          <a:stretch>
            <a:fillRect/>
          </a:stretch>
        </p:blipFill>
        <p:spPr>
          <a:xfrm>
            <a:off x="6115375" y="1084050"/>
            <a:ext cx="1673651" cy="2975390"/>
          </a:xfrm>
          <a:prstGeom prst="rect">
            <a:avLst/>
          </a:prstGeom>
          <a:noFill/>
          <a:ln>
            <a:noFill/>
          </a:ln>
        </p:spPr>
      </p:pic>
      <p:pic>
        <p:nvPicPr>
          <p:cNvPr descr="5.png" id="314" name="Shape 314"/>
          <p:cNvPicPr preferRelativeResize="0"/>
          <p:nvPr/>
        </p:nvPicPr>
        <p:blipFill>
          <a:blip r:embed="rId7">
            <a:alphaModFix/>
          </a:blip>
          <a:stretch>
            <a:fillRect/>
          </a:stretch>
        </p:blipFill>
        <p:spPr>
          <a:xfrm>
            <a:off x="710678" y="1084022"/>
            <a:ext cx="1673651" cy="2975457"/>
          </a:xfrm>
          <a:prstGeom prst="rect">
            <a:avLst/>
          </a:prstGeom>
          <a:noFill/>
          <a:ln>
            <a:noFill/>
          </a:ln>
        </p:spPr>
      </p:pic>
      <p:sp>
        <p:nvSpPr>
          <p:cNvPr id="315" name="Shape 315"/>
          <p:cNvSpPr txBox="1"/>
          <p:nvPr/>
        </p:nvSpPr>
        <p:spPr>
          <a:xfrm>
            <a:off x="828550" y="4108375"/>
            <a:ext cx="1437900" cy="457200"/>
          </a:xfrm>
          <a:prstGeom prst="rect">
            <a:avLst/>
          </a:prstGeom>
          <a:noFill/>
          <a:ln>
            <a:noFill/>
          </a:ln>
        </p:spPr>
        <p:txBody>
          <a:bodyPr anchorCtr="0" anchor="ctr" bIns="91425" lIns="91425" rIns="91425" wrap="square" tIns="91425">
            <a:noAutofit/>
          </a:bodyPr>
          <a:lstStyle/>
          <a:p>
            <a:pPr lvl="0" rtl="0" algn="ctr">
              <a:spcBef>
                <a:spcPts val="0"/>
              </a:spcBef>
              <a:buNone/>
            </a:pPr>
            <a:r>
              <a:rPr lang="en">
                <a:solidFill>
                  <a:srgbClr val="FFFFFF"/>
                </a:solidFill>
                <a:latin typeface="Arial Rounded"/>
                <a:ea typeface="Arial Rounded"/>
                <a:cs typeface="Arial Rounded"/>
                <a:sym typeface="Arial Rounded"/>
              </a:rPr>
              <a:t>Fail</a:t>
            </a:r>
          </a:p>
        </p:txBody>
      </p:sp>
      <p:sp>
        <p:nvSpPr>
          <p:cNvPr id="316" name="Shape 316"/>
          <p:cNvSpPr txBox="1"/>
          <p:nvPr/>
        </p:nvSpPr>
        <p:spPr>
          <a:xfrm>
            <a:off x="6028500" y="3981938"/>
            <a:ext cx="2043300" cy="457200"/>
          </a:xfrm>
          <a:prstGeom prst="rect">
            <a:avLst/>
          </a:prstGeom>
          <a:noFill/>
          <a:ln>
            <a:noFill/>
          </a:ln>
        </p:spPr>
        <p:txBody>
          <a:bodyPr anchorCtr="0" anchor="ctr" bIns="91425" lIns="91425" rIns="91425" wrap="square" tIns="91425">
            <a:noAutofit/>
          </a:bodyPr>
          <a:lstStyle/>
          <a:p>
            <a:pPr lvl="0" rtl="0" algn="ctr">
              <a:spcBef>
                <a:spcPts val="0"/>
              </a:spcBef>
              <a:buNone/>
            </a:pPr>
            <a:r>
              <a:rPr lang="en">
                <a:solidFill>
                  <a:srgbClr val="FFFFFF"/>
                </a:solidFill>
                <a:latin typeface="Arial Rounded"/>
                <a:ea typeface="Arial Rounded"/>
                <a:cs typeface="Arial Rounded"/>
                <a:sym typeface="Arial Rounded"/>
              </a:rPr>
              <a:t>Success</a:t>
            </a:r>
          </a:p>
        </p:txBody>
      </p:sp>
      <p:sp>
        <p:nvSpPr>
          <p:cNvPr id="317" name="Shape 317"/>
          <p:cNvSpPr txBox="1"/>
          <p:nvPr/>
        </p:nvSpPr>
        <p:spPr>
          <a:xfrm>
            <a:off x="2502200" y="4082375"/>
            <a:ext cx="1437900" cy="457200"/>
          </a:xfrm>
          <a:prstGeom prst="rect">
            <a:avLst/>
          </a:prstGeom>
          <a:noFill/>
          <a:ln>
            <a:noFill/>
          </a:ln>
        </p:spPr>
        <p:txBody>
          <a:bodyPr anchorCtr="0" anchor="ctr" bIns="91425" lIns="91425" rIns="91425" wrap="square" tIns="91425">
            <a:noAutofit/>
          </a:bodyPr>
          <a:lstStyle/>
          <a:p>
            <a:pPr lvl="0" rtl="0" algn="ctr">
              <a:spcBef>
                <a:spcPts val="0"/>
              </a:spcBef>
              <a:buNone/>
            </a:pPr>
            <a:r>
              <a:rPr lang="en">
                <a:solidFill>
                  <a:srgbClr val="FFFFFF"/>
                </a:solidFill>
                <a:latin typeface="Arial Rounded"/>
                <a:ea typeface="Arial Rounded"/>
                <a:cs typeface="Arial Rounded"/>
                <a:sym typeface="Arial Rounded"/>
              </a:rPr>
              <a:t>Repick</a:t>
            </a:r>
          </a:p>
        </p:txBody>
      </p:sp>
      <p:sp>
        <p:nvSpPr>
          <p:cNvPr id="318" name="Shape 318"/>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25</a:t>
            </a:r>
          </a:p>
        </p:txBody>
      </p:sp>
      <p:sp>
        <p:nvSpPr>
          <p:cNvPr id="319" name="Shape 3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pic>
        <p:nvPicPr>
          <p:cNvPr id="324" name="Shape 324"/>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325" name="Shape 325"/>
          <p:cNvSpPr txBox="1"/>
          <p:nvPr/>
        </p:nvSpPr>
        <p:spPr>
          <a:xfrm>
            <a:off x="180200" y="0"/>
            <a:ext cx="4311900" cy="6885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Game is On </a:t>
            </a:r>
          </a:p>
        </p:txBody>
      </p:sp>
      <p:pic>
        <p:nvPicPr>
          <p:cNvPr id="326" name="Shape 326"/>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327" name="Shape 327"/>
          <p:cNvSpPr txBox="1"/>
          <p:nvPr/>
        </p:nvSpPr>
        <p:spPr>
          <a:xfrm>
            <a:off x="360700" y="4132800"/>
            <a:ext cx="2043300" cy="457200"/>
          </a:xfrm>
          <a:prstGeom prst="rect">
            <a:avLst/>
          </a:prstGeom>
          <a:noFill/>
          <a:ln>
            <a:noFill/>
          </a:ln>
        </p:spPr>
        <p:txBody>
          <a:bodyPr anchorCtr="0" anchor="ctr" bIns="91425" lIns="91425" rIns="91425" wrap="square" tIns="91425">
            <a:noAutofit/>
          </a:bodyPr>
          <a:lstStyle/>
          <a:p>
            <a:pPr lvl="0" rtl="0">
              <a:spcBef>
                <a:spcPts val="0"/>
              </a:spcBef>
              <a:buNone/>
            </a:pPr>
            <a:r>
              <a:rPr lang="en">
                <a:solidFill>
                  <a:srgbClr val="FFFFFF"/>
                </a:solidFill>
                <a:latin typeface="Arial Rounded"/>
                <a:ea typeface="Arial Rounded"/>
                <a:cs typeface="Arial Rounded"/>
                <a:sym typeface="Arial Rounded"/>
              </a:rPr>
              <a:t>Initial GameOn Page</a:t>
            </a:r>
          </a:p>
        </p:txBody>
      </p:sp>
      <p:sp>
        <p:nvSpPr>
          <p:cNvPr id="328" name="Shape 328"/>
          <p:cNvSpPr txBox="1"/>
          <p:nvPr/>
        </p:nvSpPr>
        <p:spPr>
          <a:xfrm>
            <a:off x="2680225" y="4132800"/>
            <a:ext cx="2231100" cy="457200"/>
          </a:xfrm>
          <a:prstGeom prst="rect">
            <a:avLst/>
          </a:prstGeom>
          <a:noFill/>
          <a:ln>
            <a:noFill/>
          </a:ln>
        </p:spPr>
        <p:txBody>
          <a:bodyPr anchorCtr="0" anchor="ctr" bIns="91425" lIns="91425" rIns="91425" wrap="square" tIns="91425">
            <a:noAutofit/>
          </a:bodyPr>
          <a:lstStyle/>
          <a:p>
            <a:pPr lvl="0" rtl="0">
              <a:spcBef>
                <a:spcPts val="0"/>
              </a:spcBef>
              <a:buNone/>
            </a:pPr>
            <a:r>
              <a:rPr lang="en">
                <a:solidFill>
                  <a:srgbClr val="FFFFFF"/>
                </a:solidFill>
                <a:latin typeface="Arial Rounded"/>
                <a:ea typeface="Arial Rounded"/>
                <a:cs typeface="Arial Rounded"/>
                <a:sym typeface="Arial Rounded"/>
              </a:rPr>
              <a:t>Waiting for Verification</a:t>
            </a:r>
          </a:p>
        </p:txBody>
      </p:sp>
      <p:sp>
        <p:nvSpPr>
          <p:cNvPr id="329" name="Shape 329"/>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26</a:t>
            </a:r>
          </a:p>
        </p:txBody>
      </p:sp>
      <p:pic>
        <p:nvPicPr>
          <p:cNvPr descr="8.png" id="330" name="Shape 330"/>
          <p:cNvPicPr preferRelativeResize="0"/>
          <p:nvPr/>
        </p:nvPicPr>
        <p:blipFill>
          <a:blip r:embed="rId5">
            <a:alphaModFix/>
          </a:blip>
          <a:stretch>
            <a:fillRect/>
          </a:stretch>
        </p:blipFill>
        <p:spPr>
          <a:xfrm>
            <a:off x="460825" y="980288"/>
            <a:ext cx="1680224" cy="2987093"/>
          </a:xfrm>
          <a:prstGeom prst="rect">
            <a:avLst/>
          </a:prstGeom>
          <a:noFill/>
          <a:ln>
            <a:noFill/>
          </a:ln>
        </p:spPr>
      </p:pic>
      <p:pic>
        <p:nvPicPr>
          <p:cNvPr descr="10.png" id="331" name="Shape 331"/>
          <p:cNvPicPr preferRelativeResize="0"/>
          <p:nvPr/>
        </p:nvPicPr>
        <p:blipFill>
          <a:blip r:embed="rId6">
            <a:alphaModFix/>
          </a:blip>
          <a:stretch>
            <a:fillRect/>
          </a:stretch>
        </p:blipFill>
        <p:spPr>
          <a:xfrm>
            <a:off x="2955650" y="980300"/>
            <a:ext cx="1680224" cy="2987076"/>
          </a:xfrm>
          <a:prstGeom prst="rect">
            <a:avLst/>
          </a:prstGeom>
          <a:noFill/>
          <a:ln>
            <a:noFill/>
          </a:ln>
        </p:spPr>
      </p:pic>
      <p:sp>
        <p:nvSpPr>
          <p:cNvPr id="332" name="Shape 332"/>
          <p:cNvSpPr txBox="1"/>
          <p:nvPr/>
        </p:nvSpPr>
        <p:spPr>
          <a:xfrm>
            <a:off x="5323725" y="867488"/>
            <a:ext cx="3348300" cy="3000000"/>
          </a:xfrm>
          <a:prstGeom prst="rect">
            <a:avLst/>
          </a:prstGeom>
          <a:noFill/>
          <a:ln>
            <a:noFill/>
          </a:ln>
        </p:spPr>
        <p:txBody>
          <a:bodyPr anchorCtr="0" anchor="ctr" bIns="91425" lIns="91425" rIns="91425" wrap="square" tIns="91425">
            <a:noAutofit/>
          </a:bodyPr>
          <a:lstStyle/>
          <a:p>
            <a:pPr indent="0" lvl="0" marL="76200" marR="76200" rtl="0" algn="just">
              <a:lnSpc>
                <a:spcPct val="115000"/>
              </a:lnSpc>
              <a:spcBef>
                <a:spcPts val="0"/>
              </a:spcBef>
              <a:buNone/>
            </a:pPr>
            <a:r>
              <a:rPr b="1" lang="en">
                <a:solidFill>
                  <a:srgbClr val="FFD966"/>
                </a:solidFill>
              </a:rPr>
              <a:t>OC-6 Challenge Game Pop Screen:</a:t>
            </a:r>
            <a:r>
              <a:rPr lang="en">
                <a:solidFill>
                  <a:schemeClr val="lt1"/>
                </a:solidFill>
              </a:rPr>
              <a:t> </a:t>
            </a:r>
          </a:p>
          <a:p>
            <a:pPr indent="0" lvl="0" marL="76200" marR="76200" rtl="0" algn="just">
              <a:lnSpc>
                <a:spcPct val="115000"/>
              </a:lnSpc>
              <a:spcBef>
                <a:spcPts val="0"/>
              </a:spcBef>
              <a:buNone/>
            </a:pPr>
            <a:r>
              <a:rPr lang="en">
                <a:solidFill>
                  <a:schemeClr val="lt1"/>
                </a:solidFill>
              </a:rPr>
              <a:t>The user will touch the pop screen to get all daily challenge information</a:t>
            </a:r>
          </a:p>
        </p:txBody>
      </p:sp>
      <p:sp>
        <p:nvSpPr>
          <p:cNvPr id="333" name="Shape 33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pic>
        <p:nvPicPr>
          <p:cNvPr id="338" name="Shape 338"/>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339" name="Shape 339"/>
          <p:cNvSpPr txBox="1"/>
          <p:nvPr/>
        </p:nvSpPr>
        <p:spPr>
          <a:xfrm>
            <a:off x="180200" y="0"/>
            <a:ext cx="6548700" cy="6885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Game is On  --  Confirm/Decline </a:t>
            </a:r>
          </a:p>
        </p:txBody>
      </p:sp>
      <p:pic>
        <p:nvPicPr>
          <p:cNvPr id="340" name="Shape 340"/>
          <p:cNvPicPr preferRelativeResize="0"/>
          <p:nvPr/>
        </p:nvPicPr>
        <p:blipFill>
          <a:blip r:embed="rId4">
            <a:alphaModFix/>
          </a:blip>
          <a:stretch>
            <a:fillRect/>
          </a:stretch>
        </p:blipFill>
        <p:spPr>
          <a:xfrm>
            <a:off x="7886975" y="4539575"/>
            <a:ext cx="895350" cy="457200"/>
          </a:xfrm>
          <a:prstGeom prst="rect">
            <a:avLst/>
          </a:prstGeom>
          <a:noFill/>
          <a:ln>
            <a:noFill/>
          </a:ln>
        </p:spPr>
      </p:pic>
      <p:pic>
        <p:nvPicPr>
          <p:cNvPr descr="11.png" id="341" name="Shape 341"/>
          <p:cNvPicPr preferRelativeResize="0"/>
          <p:nvPr/>
        </p:nvPicPr>
        <p:blipFill>
          <a:blip r:embed="rId5">
            <a:alphaModFix/>
          </a:blip>
          <a:stretch>
            <a:fillRect/>
          </a:stretch>
        </p:blipFill>
        <p:spPr>
          <a:xfrm>
            <a:off x="352100" y="773437"/>
            <a:ext cx="1680224" cy="2987049"/>
          </a:xfrm>
          <a:prstGeom prst="rect">
            <a:avLst/>
          </a:prstGeom>
          <a:noFill/>
          <a:ln>
            <a:noFill/>
          </a:ln>
        </p:spPr>
      </p:pic>
      <p:sp>
        <p:nvSpPr>
          <p:cNvPr id="342" name="Shape 342"/>
          <p:cNvSpPr txBox="1"/>
          <p:nvPr/>
        </p:nvSpPr>
        <p:spPr>
          <a:xfrm>
            <a:off x="2389813" y="3769200"/>
            <a:ext cx="1951200" cy="457200"/>
          </a:xfrm>
          <a:prstGeom prst="rect">
            <a:avLst/>
          </a:prstGeom>
          <a:noFill/>
          <a:ln>
            <a:noFill/>
          </a:ln>
        </p:spPr>
        <p:txBody>
          <a:bodyPr anchorCtr="0" anchor="ctr" bIns="91425" lIns="91425" rIns="91425" wrap="square" tIns="91425">
            <a:noAutofit/>
          </a:bodyPr>
          <a:lstStyle/>
          <a:p>
            <a:pPr lvl="0" rtl="0" algn="ctr">
              <a:spcBef>
                <a:spcPts val="0"/>
              </a:spcBef>
              <a:buNone/>
            </a:pPr>
            <a:r>
              <a:rPr lang="en">
                <a:solidFill>
                  <a:srgbClr val="FFFFFF"/>
                </a:solidFill>
                <a:latin typeface="Arial Rounded"/>
                <a:ea typeface="Arial Rounded"/>
                <a:cs typeface="Arial Rounded"/>
                <a:sym typeface="Arial Rounded"/>
              </a:rPr>
              <a:t>Approved</a:t>
            </a:r>
          </a:p>
        </p:txBody>
      </p:sp>
      <p:sp>
        <p:nvSpPr>
          <p:cNvPr id="343" name="Shape 343"/>
          <p:cNvSpPr txBox="1"/>
          <p:nvPr/>
        </p:nvSpPr>
        <p:spPr>
          <a:xfrm>
            <a:off x="4352313" y="3760475"/>
            <a:ext cx="1951200" cy="457200"/>
          </a:xfrm>
          <a:prstGeom prst="rect">
            <a:avLst/>
          </a:prstGeom>
          <a:noFill/>
          <a:ln>
            <a:noFill/>
          </a:ln>
        </p:spPr>
        <p:txBody>
          <a:bodyPr anchorCtr="0" anchor="ctr" bIns="91425" lIns="91425" rIns="91425" wrap="square" tIns="91425">
            <a:noAutofit/>
          </a:bodyPr>
          <a:lstStyle/>
          <a:p>
            <a:pPr lvl="0" rtl="0" algn="ctr">
              <a:spcBef>
                <a:spcPts val="0"/>
              </a:spcBef>
              <a:buNone/>
            </a:pPr>
            <a:r>
              <a:rPr lang="en">
                <a:solidFill>
                  <a:srgbClr val="FFFFFF"/>
                </a:solidFill>
                <a:latin typeface="Arial Rounded"/>
                <a:ea typeface="Arial Rounded"/>
                <a:cs typeface="Arial Rounded"/>
                <a:sym typeface="Arial Rounded"/>
              </a:rPr>
              <a:t>Decline</a:t>
            </a:r>
            <a:r>
              <a:rPr lang="en">
                <a:solidFill>
                  <a:srgbClr val="FFFFFF"/>
                </a:solidFill>
                <a:latin typeface="Arial Rounded"/>
                <a:ea typeface="Arial Rounded"/>
                <a:cs typeface="Arial Rounded"/>
                <a:sym typeface="Arial Rounded"/>
              </a:rPr>
              <a:t>d</a:t>
            </a:r>
          </a:p>
        </p:txBody>
      </p:sp>
      <p:sp>
        <p:nvSpPr>
          <p:cNvPr id="344" name="Shape 344"/>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27</a:t>
            </a:r>
          </a:p>
        </p:txBody>
      </p:sp>
      <p:pic>
        <p:nvPicPr>
          <p:cNvPr descr="12.png" id="345" name="Shape 345"/>
          <p:cNvPicPr preferRelativeResize="0"/>
          <p:nvPr/>
        </p:nvPicPr>
        <p:blipFill>
          <a:blip r:embed="rId6">
            <a:alphaModFix/>
          </a:blip>
          <a:stretch>
            <a:fillRect/>
          </a:stretch>
        </p:blipFill>
        <p:spPr>
          <a:xfrm>
            <a:off x="2525325" y="773413"/>
            <a:ext cx="1680199" cy="2987065"/>
          </a:xfrm>
          <a:prstGeom prst="rect">
            <a:avLst/>
          </a:prstGeom>
          <a:noFill/>
          <a:ln>
            <a:noFill/>
          </a:ln>
        </p:spPr>
      </p:pic>
      <p:pic>
        <p:nvPicPr>
          <p:cNvPr descr="13.png" id="346" name="Shape 346"/>
          <p:cNvPicPr preferRelativeResize="0"/>
          <p:nvPr/>
        </p:nvPicPr>
        <p:blipFill>
          <a:blip r:embed="rId7">
            <a:alphaModFix/>
          </a:blip>
          <a:stretch>
            <a:fillRect/>
          </a:stretch>
        </p:blipFill>
        <p:spPr>
          <a:xfrm>
            <a:off x="4487800" y="773400"/>
            <a:ext cx="1680224" cy="2987082"/>
          </a:xfrm>
          <a:prstGeom prst="rect">
            <a:avLst/>
          </a:prstGeom>
          <a:noFill/>
          <a:ln>
            <a:noFill/>
          </a:ln>
        </p:spPr>
      </p:pic>
      <p:sp>
        <p:nvSpPr>
          <p:cNvPr id="347" name="Shape 347"/>
          <p:cNvSpPr txBox="1"/>
          <p:nvPr/>
        </p:nvSpPr>
        <p:spPr>
          <a:xfrm>
            <a:off x="6153000" y="766950"/>
            <a:ext cx="3000000" cy="3000000"/>
          </a:xfrm>
          <a:prstGeom prst="rect">
            <a:avLst/>
          </a:prstGeom>
          <a:noFill/>
          <a:ln>
            <a:noFill/>
          </a:ln>
        </p:spPr>
        <p:txBody>
          <a:bodyPr anchorCtr="0" anchor="ctr" bIns="91425" lIns="91425" rIns="91425" wrap="square" tIns="91425">
            <a:noAutofit/>
          </a:bodyPr>
          <a:lstStyle/>
          <a:p>
            <a:pPr indent="0" lvl="0" marL="76200" marR="76200" rtl="0" algn="just">
              <a:lnSpc>
                <a:spcPct val="115000"/>
              </a:lnSpc>
              <a:spcBef>
                <a:spcPts val="0"/>
              </a:spcBef>
              <a:buNone/>
            </a:pPr>
            <a:r>
              <a:rPr b="1" lang="en">
                <a:solidFill>
                  <a:srgbClr val="FFD966"/>
                </a:solidFill>
              </a:rPr>
              <a:t>OC-5 View, Approve or Decline Challenge: </a:t>
            </a:r>
          </a:p>
          <a:p>
            <a:pPr indent="0" lvl="0" marL="76200" marR="76200" rtl="0" algn="just">
              <a:lnSpc>
                <a:spcPct val="115000"/>
              </a:lnSpc>
              <a:spcBef>
                <a:spcPts val="0"/>
              </a:spcBef>
              <a:buNone/>
            </a:pPr>
            <a:r>
              <a:rPr lang="en">
                <a:solidFill>
                  <a:schemeClr val="lt1"/>
                </a:solidFill>
              </a:rPr>
              <a:t>The users are capable of viewing, approve or decline their friends challenge post.</a:t>
            </a:r>
          </a:p>
        </p:txBody>
      </p:sp>
      <p:sp>
        <p:nvSpPr>
          <p:cNvPr id="348" name="Shape 34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pic>
        <p:nvPicPr>
          <p:cNvPr id="353" name="Shape 353"/>
          <p:cNvPicPr preferRelativeResize="0"/>
          <p:nvPr/>
        </p:nvPicPr>
        <p:blipFill>
          <a:blip r:embed="rId3">
            <a:alphaModFix/>
          </a:blip>
          <a:stretch>
            <a:fillRect/>
          </a:stretch>
        </p:blipFill>
        <p:spPr>
          <a:xfrm>
            <a:off x="-24525" y="-76199"/>
            <a:ext cx="9193051" cy="5298475"/>
          </a:xfrm>
          <a:prstGeom prst="rect">
            <a:avLst/>
          </a:prstGeom>
          <a:noFill/>
          <a:ln>
            <a:noFill/>
          </a:ln>
        </p:spPr>
      </p:pic>
      <p:pic>
        <p:nvPicPr>
          <p:cNvPr id="354" name="Shape 354"/>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355" name="Shape 355"/>
          <p:cNvSpPr txBox="1"/>
          <p:nvPr/>
        </p:nvSpPr>
        <p:spPr>
          <a:xfrm>
            <a:off x="1951350" y="1903163"/>
            <a:ext cx="5241300" cy="644700"/>
          </a:xfrm>
          <a:prstGeom prst="rect">
            <a:avLst/>
          </a:prstGeom>
          <a:noFill/>
          <a:ln>
            <a:noFill/>
          </a:ln>
        </p:spPr>
        <p:txBody>
          <a:bodyPr anchorCtr="0" anchor="ctr" bIns="91425" lIns="91425" rIns="91425" wrap="square" tIns="91425">
            <a:noAutofit/>
          </a:bodyPr>
          <a:lstStyle/>
          <a:p>
            <a:pPr lvl="0" rtl="0">
              <a:spcBef>
                <a:spcPts val="0"/>
              </a:spcBef>
              <a:buNone/>
            </a:pPr>
            <a:r>
              <a:rPr lang="en" sz="3500">
                <a:solidFill>
                  <a:srgbClr val="F1C232"/>
                </a:solidFill>
                <a:latin typeface="Arial Rounded"/>
                <a:ea typeface="Arial Rounded"/>
                <a:cs typeface="Arial Rounded"/>
                <a:sym typeface="Arial Rounded"/>
              </a:rPr>
              <a:t>:.:</a:t>
            </a:r>
            <a:r>
              <a:rPr lang="en" sz="3500">
                <a:latin typeface="Arial Rounded"/>
                <a:ea typeface="Arial Rounded"/>
                <a:cs typeface="Arial Rounded"/>
                <a:sym typeface="Arial Rounded"/>
              </a:rPr>
              <a:t> </a:t>
            </a:r>
            <a:r>
              <a:rPr lang="en" sz="3500">
                <a:solidFill>
                  <a:srgbClr val="FFFFFF"/>
                </a:solidFill>
                <a:latin typeface="Arial Rounded"/>
                <a:ea typeface="Arial Rounded"/>
                <a:cs typeface="Arial Rounded"/>
                <a:sym typeface="Arial Rounded"/>
              </a:rPr>
              <a:t>Architecture</a:t>
            </a:r>
          </a:p>
        </p:txBody>
      </p:sp>
      <p:sp>
        <p:nvSpPr>
          <p:cNvPr id="356" name="Shape 356"/>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28</a:t>
            </a:r>
          </a:p>
        </p:txBody>
      </p:sp>
      <p:sp>
        <p:nvSpPr>
          <p:cNvPr id="357" name="Shape 35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pic>
        <p:nvPicPr>
          <p:cNvPr id="362" name="Shape 362"/>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363" name="Shape 363"/>
          <p:cNvSpPr txBox="1"/>
          <p:nvPr/>
        </p:nvSpPr>
        <p:spPr>
          <a:xfrm>
            <a:off x="180200" y="0"/>
            <a:ext cx="7579200" cy="4572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Top level physical </a:t>
            </a:r>
          </a:p>
        </p:txBody>
      </p:sp>
      <p:pic>
        <p:nvPicPr>
          <p:cNvPr id="364" name="Shape 364"/>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365" name="Shape 36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29</a:t>
            </a:r>
          </a:p>
        </p:txBody>
      </p:sp>
      <p:pic>
        <p:nvPicPr>
          <p:cNvPr id="366" name="Shape 366"/>
          <p:cNvPicPr preferRelativeResize="0"/>
          <p:nvPr/>
        </p:nvPicPr>
        <p:blipFill>
          <a:blip r:embed="rId5">
            <a:alphaModFix/>
          </a:blip>
          <a:stretch>
            <a:fillRect/>
          </a:stretch>
        </p:blipFill>
        <p:spPr>
          <a:xfrm>
            <a:off x="512575" y="563274"/>
            <a:ext cx="7374401" cy="3933014"/>
          </a:xfrm>
          <a:prstGeom prst="rect">
            <a:avLst/>
          </a:prstGeom>
          <a:noFill/>
          <a:ln>
            <a:noFill/>
          </a:ln>
        </p:spPr>
      </p:pic>
      <p:sp>
        <p:nvSpPr>
          <p:cNvPr id="367" name="Shape 36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Shape 75"/>
          <p:cNvSpPr txBox="1"/>
          <p:nvPr>
            <p:ph type="ctrTitle"/>
          </p:nvPr>
        </p:nvSpPr>
        <p:spPr>
          <a:xfrm>
            <a:off x="311708" y="744575"/>
            <a:ext cx="8520600" cy="2052600"/>
          </a:xfrm>
          <a:prstGeom prst="rect">
            <a:avLst/>
          </a:prstGeom>
        </p:spPr>
        <p:txBody>
          <a:bodyPr anchorCtr="0" anchor="b" bIns="91425" lIns="91425" rIns="91425" wrap="square" tIns="91425">
            <a:noAutofit/>
          </a:bodyPr>
          <a:lstStyle/>
          <a:p>
            <a:pPr lvl="0">
              <a:spcBef>
                <a:spcPts val="0"/>
              </a:spcBef>
              <a:buNone/>
            </a:pPr>
            <a:r>
              <a:t/>
            </a:r>
            <a:endParaRPr/>
          </a:p>
        </p:txBody>
      </p:sp>
      <p:sp>
        <p:nvSpPr>
          <p:cNvPr id="76" name="Shape 76"/>
          <p:cNvSpPr txBox="1"/>
          <p:nvPr>
            <p:ph idx="1" type="subTitle"/>
          </p:nvPr>
        </p:nvSpPr>
        <p:spPr>
          <a:xfrm>
            <a:off x="311700" y="2834125"/>
            <a:ext cx="8520600" cy="7926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77" name="Shape 77"/>
          <p:cNvPicPr preferRelativeResize="0"/>
          <p:nvPr/>
        </p:nvPicPr>
        <p:blipFill>
          <a:blip r:embed="rId3">
            <a:alphaModFix/>
          </a:blip>
          <a:stretch>
            <a:fillRect/>
          </a:stretch>
        </p:blipFill>
        <p:spPr>
          <a:xfrm>
            <a:off x="-86125" y="-154975"/>
            <a:ext cx="9230126" cy="5298475"/>
          </a:xfrm>
          <a:prstGeom prst="rect">
            <a:avLst/>
          </a:prstGeom>
          <a:noFill/>
          <a:ln>
            <a:noFill/>
          </a:ln>
        </p:spPr>
      </p:pic>
      <p:pic>
        <p:nvPicPr>
          <p:cNvPr id="78" name="Shape 78"/>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79" name="Shape 79"/>
          <p:cNvSpPr txBox="1"/>
          <p:nvPr/>
        </p:nvSpPr>
        <p:spPr>
          <a:xfrm>
            <a:off x="1951350" y="1903175"/>
            <a:ext cx="5935500" cy="644700"/>
          </a:xfrm>
          <a:prstGeom prst="rect">
            <a:avLst/>
          </a:prstGeom>
          <a:noFill/>
          <a:ln>
            <a:noFill/>
          </a:ln>
        </p:spPr>
        <p:txBody>
          <a:bodyPr anchorCtr="0" anchor="ctr" bIns="91425" lIns="91425" rIns="91425" wrap="square" tIns="91425">
            <a:noAutofit/>
          </a:bodyPr>
          <a:lstStyle/>
          <a:p>
            <a:pPr lvl="0" rtl="0">
              <a:spcBef>
                <a:spcPts val="0"/>
              </a:spcBef>
              <a:buNone/>
            </a:pPr>
            <a:r>
              <a:rPr lang="en" sz="3500">
                <a:solidFill>
                  <a:srgbClr val="F1C232"/>
                </a:solidFill>
                <a:latin typeface="Arial Rounded"/>
                <a:ea typeface="Arial Rounded"/>
                <a:cs typeface="Arial Rounded"/>
                <a:sym typeface="Arial Rounded"/>
              </a:rPr>
              <a:t>:.:</a:t>
            </a:r>
            <a:r>
              <a:rPr lang="en" sz="3500">
                <a:latin typeface="Arial Rounded"/>
                <a:ea typeface="Arial Rounded"/>
                <a:cs typeface="Arial Rounded"/>
                <a:sym typeface="Arial Rounded"/>
              </a:rPr>
              <a:t> </a:t>
            </a:r>
            <a:r>
              <a:rPr lang="en" sz="3500">
                <a:solidFill>
                  <a:srgbClr val="FFFFFF"/>
                </a:solidFill>
                <a:latin typeface="Arial Rounded"/>
                <a:ea typeface="Arial Rounded"/>
                <a:cs typeface="Arial Rounded"/>
                <a:sym typeface="Arial Rounded"/>
              </a:rPr>
              <a:t>Remote Team Member</a:t>
            </a:r>
          </a:p>
        </p:txBody>
      </p:sp>
      <p:sp>
        <p:nvSpPr>
          <p:cNvPr id="80" name="Shape 80"/>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3</a:t>
            </a:r>
          </a:p>
        </p:txBody>
      </p:sp>
      <p:sp>
        <p:nvSpPr>
          <p:cNvPr id="81" name="Shape 8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pic>
        <p:nvPicPr>
          <p:cNvPr id="372" name="Shape 372"/>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373" name="Shape 373"/>
          <p:cNvSpPr txBox="1"/>
          <p:nvPr/>
        </p:nvSpPr>
        <p:spPr>
          <a:xfrm>
            <a:off x="180200" y="0"/>
            <a:ext cx="3885000" cy="6276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chemeClr val="lt1"/>
                </a:solidFill>
                <a:latin typeface="Arial Rounded"/>
                <a:ea typeface="Arial Rounded"/>
                <a:cs typeface="Arial Rounded"/>
                <a:sym typeface="Arial Rounded"/>
              </a:rPr>
              <a:t>Top level logical</a:t>
            </a:r>
          </a:p>
        </p:txBody>
      </p:sp>
      <p:pic>
        <p:nvPicPr>
          <p:cNvPr id="374" name="Shape 374"/>
          <p:cNvPicPr preferRelativeResize="0"/>
          <p:nvPr/>
        </p:nvPicPr>
        <p:blipFill>
          <a:blip r:embed="rId4">
            <a:alphaModFix/>
          </a:blip>
          <a:stretch>
            <a:fillRect/>
          </a:stretch>
        </p:blipFill>
        <p:spPr>
          <a:xfrm>
            <a:off x="7886975" y="4539575"/>
            <a:ext cx="895350" cy="457200"/>
          </a:xfrm>
          <a:prstGeom prst="rect">
            <a:avLst/>
          </a:prstGeom>
          <a:noFill/>
          <a:ln>
            <a:noFill/>
          </a:ln>
        </p:spPr>
      </p:pic>
      <p:pic>
        <p:nvPicPr>
          <p:cNvPr id="375" name="Shape 375"/>
          <p:cNvPicPr preferRelativeResize="0"/>
          <p:nvPr/>
        </p:nvPicPr>
        <p:blipFill>
          <a:blip r:embed="rId5">
            <a:alphaModFix/>
          </a:blip>
          <a:stretch>
            <a:fillRect/>
          </a:stretch>
        </p:blipFill>
        <p:spPr>
          <a:xfrm>
            <a:off x="530250" y="769650"/>
            <a:ext cx="7356724" cy="3923582"/>
          </a:xfrm>
          <a:prstGeom prst="rect">
            <a:avLst/>
          </a:prstGeom>
          <a:noFill/>
          <a:ln>
            <a:noFill/>
          </a:ln>
        </p:spPr>
      </p:pic>
      <p:sp>
        <p:nvSpPr>
          <p:cNvPr id="376" name="Shape 376"/>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30</a:t>
            </a:r>
          </a:p>
        </p:txBody>
      </p:sp>
      <p:sp>
        <p:nvSpPr>
          <p:cNvPr id="377" name="Shape 37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pic>
        <p:nvPicPr>
          <p:cNvPr id="382" name="Shape 382"/>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383" name="Shape 383"/>
          <p:cNvSpPr txBox="1"/>
          <p:nvPr/>
        </p:nvSpPr>
        <p:spPr>
          <a:xfrm>
            <a:off x="180200" y="0"/>
            <a:ext cx="3885000" cy="6276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System Context</a:t>
            </a:r>
          </a:p>
        </p:txBody>
      </p:sp>
      <p:pic>
        <p:nvPicPr>
          <p:cNvPr id="384" name="Shape 384"/>
          <p:cNvPicPr preferRelativeResize="0"/>
          <p:nvPr/>
        </p:nvPicPr>
        <p:blipFill>
          <a:blip r:embed="rId4">
            <a:alphaModFix/>
          </a:blip>
          <a:stretch>
            <a:fillRect/>
          </a:stretch>
        </p:blipFill>
        <p:spPr>
          <a:xfrm>
            <a:off x="7886975" y="4539575"/>
            <a:ext cx="895350" cy="457200"/>
          </a:xfrm>
          <a:prstGeom prst="rect">
            <a:avLst/>
          </a:prstGeom>
          <a:noFill/>
          <a:ln>
            <a:noFill/>
          </a:ln>
        </p:spPr>
      </p:pic>
      <p:pic>
        <p:nvPicPr>
          <p:cNvPr id="385" name="Shape 385"/>
          <p:cNvPicPr preferRelativeResize="0"/>
          <p:nvPr/>
        </p:nvPicPr>
        <p:blipFill>
          <a:blip r:embed="rId5">
            <a:alphaModFix/>
          </a:blip>
          <a:stretch>
            <a:fillRect/>
          </a:stretch>
        </p:blipFill>
        <p:spPr>
          <a:xfrm>
            <a:off x="644250" y="716950"/>
            <a:ext cx="7648176" cy="3554625"/>
          </a:xfrm>
          <a:prstGeom prst="rect">
            <a:avLst/>
          </a:prstGeom>
          <a:noFill/>
          <a:ln>
            <a:noFill/>
          </a:ln>
        </p:spPr>
      </p:pic>
      <p:sp>
        <p:nvSpPr>
          <p:cNvPr id="386" name="Shape 386"/>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31</a:t>
            </a:r>
          </a:p>
        </p:txBody>
      </p:sp>
      <p:sp>
        <p:nvSpPr>
          <p:cNvPr id="387" name="Shape 38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pic>
        <p:nvPicPr>
          <p:cNvPr id="392" name="Shape 392"/>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393" name="Shape 393"/>
          <p:cNvSpPr txBox="1"/>
          <p:nvPr/>
        </p:nvSpPr>
        <p:spPr>
          <a:xfrm>
            <a:off x="180200" y="0"/>
            <a:ext cx="6262500" cy="6276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1800">
                <a:latin typeface="Arial Rounded"/>
                <a:ea typeface="Arial Rounded"/>
                <a:cs typeface="Arial Rounded"/>
                <a:sym typeface="Arial Rounded"/>
              </a:rPr>
              <a:t> </a:t>
            </a:r>
            <a:r>
              <a:rPr lang="en" sz="2400">
                <a:solidFill>
                  <a:srgbClr val="FFFFFF"/>
                </a:solidFill>
                <a:latin typeface="Arial Rounded"/>
                <a:ea typeface="Arial Rounded"/>
                <a:cs typeface="Arial Rounded"/>
                <a:sym typeface="Arial Rounded"/>
              </a:rPr>
              <a:t>Artifacts and information diagram</a:t>
            </a:r>
          </a:p>
        </p:txBody>
      </p:sp>
      <p:pic>
        <p:nvPicPr>
          <p:cNvPr id="394" name="Shape 394"/>
          <p:cNvPicPr preferRelativeResize="0"/>
          <p:nvPr/>
        </p:nvPicPr>
        <p:blipFill>
          <a:blip r:embed="rId4">
            <a:alphaModFix/>
          </a:blip>
          <a:stretch>
            <a:fillRect/>
          </a:stretch>
        </p:blipFill>
        <p:spPr>
          <a:xfrm>
            <a:off x="7886975" y="4539575"/>
            <a:ext cx="895350" cy="457200"/>
          </a:xfrm>
          <a:prstGeom prst="rect">
            <a:avLst/>
          </a:prstGeom>
          <a:noFill/>
          <a:ln>
            <a:noFill/>
          </a:ln>
        </p:spPr>
      </p:pic>
      <p:pic>
        <p:nvPicPr>
          <p:cNvPr id="395" name="Shape 395"/>
          <p:cNvPicPr preferRelativeResize="0"/>
          <p:nvPr/>
        </p:nvPicPr>
        <p:blipFill>
          <a:blip r:embed="rId5">
            <a:alphaModFix/>
          </a:blip>
          <a:stretch>
            <a:fillRect/>
          </a:stretch>
        </p:blipFill>
        <p:spPr>
          <a:xfrm>
            <a:off x="793175" y="627600"/>
            <a:ext cx="6804180" cy="4004100"/>
          </a:xfrm>
          <a:prstGeom prst="rect">
            <a:avLst/>
          </a:prstGeom>
          <a:noFill/>
          <a:ln>
            <a:noFill/>
          </a:ln>
        </p:spPr>
      </p:pic>
      <p:sp>
        <p:nvSpPr>
          <p:cNvPr id="396" name="Shape 396"/>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32</a:t>
            </a:r>
          </a:p>
        </p:txBody>
      </p:sp>
      <p:sp>
        <p:nvSpPr>
          <p:cNvPr id="397" name="Shape 39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pic>
        <p:nvPicPr>
          <p:cNvPr id="402" name="Shape 402"/>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403" name="Shape 403"/>
          <p:cNvSpPr txBox="1"/>
          <p:nvPr/>
        </p:nvSpPr>
        <p:spPr>
          <a:xfrm>
            <a:off x="180200" y="0"/>
            <a:ext cx="3540600" cy="6363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2400">
                <a:solidFill>
                  <a:srgbClr val="FFFFFF"/>
                </a:solidFill>
                <a:latin typeface="Arial Rounded"/>
                <a:ea typeface="Arial Rounded"/>
                <a:cs typeface="Arial Rounded"/>
                <a:sym typeface="Arial Rounded"/>
              </a:rPr>
              <a:t>Use Case Diagram</a:t>
            </a:r>
          </a:p>
        </p:txBody>
      </p:sp>
      <p:pic>
        <p:nvPicPr>
          <p:cNvPr id="404" name="Shape 404"/>
          <p:cNvPicPr preferRelativeResize="0"/>
          <p:nvPr/>
        </p:nvPicPr>
        <p:blipFill>
          <a:blip r:embed="rId4">
            <a:alphaModFix/>
          </a:blip>
          <a:stretch>
            <a:fillRect/>
          </a:stretch>
        </p:blipFill>
        <p:spPr>
          <a:xfrm>
            <a:off x="7886975" y="4539575"/>
            <a:ext cx="895350" cy="457200"/>
          </a:xfrm>
          <a:prstGeom prst="rect">
            <a:avLst/>
          </a:prstGeom>
          <a:noFill/>
          <a:ln>
            <a:noFill/>
          </a:ln>
        </p:spPr>
      </p:pic>
      <p:pic>
        <p:nvPicPr>
          <p:cNvPr id="405" name="Shape 405"/>
          <p:cNvPicPr preferRelativeResize="0"/>
          <p:nvPr/>
        </p:nvPicPr>
        <p:blipFill>
          <a:blip r:embed="rId5">
            <a:alphaModFix/>
          </a:blip>
          <a:stretch>
            <a:fillRect/>
          </a:stretch>
        </p:blipFill>
        <p:spPr>
          <a:xfrm>
            <a:off x="701625" y="636300"/>
            <a:ext cx="7326401" cy="4009975"/>
          </a:xfrm>
          <a:prstGeom prst="rect">
            <a:avLst/>
          </a:prstGeom>
          <a:noFill/>
          <a:ln>
            <a:noFill/>
          </a:ln>
        </p:spPr>
      </p:pic>
      <p:sp>
        <p:nvSpPr>
          <p:cNvPr id="406" name="Shape 406"/>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33</a:t>
            </a:r>
          </a:p>
        </p:txBody>
      </p:sp>
      <p:sp>
        <p:nvSpPr>
          <p:cNvPr id="407" name="Shape 40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pic>
        <p:nvPicPr>
          <p:cNvPr id="412" name="Shape 412"/>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413" name="Shape 413"/>
          <p:cNvSpPr txBox="1"/>
          <p:nvPr/>
        </p:nvSpPr>
        <p:spPr>
          <a:xfrm>
            <a:off x="170950" y="74150"/>
            <a:ext cx="5241300" cy="6447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Challenge Competition</a:t>
            </a:r>
          </a:p>
        </p:txBody>
      </p:sp>
      <p:pic>
        <p:nvPicPr>
          <p:cNvPr id="414" name="Shape 414"/>
          <p:cNvPicPr preferRelativeResize="0"/>
          <p:nvPr/>
        </p:nvPicPr>
        <p:blipFill>
          <a:blip r:embed="rId4">
            <a:alphaModFix/>
          </a:blip>
          <a:stretch>
            <a:fillRect/>
          </a:stretch>
        </p:blipFill>
        <p:spPr>
          <a:xfrm>
            <a:off x="8109400" y="4632250"/>
            <a:ext cx="895350" cy="457200"/>
          </a:xfrm>
          <a:prstGeom prst="rect">
            <a:avLst/>
          </a:prstGeom>
          <a:noFill/>
          <a:ln>
            <a:noFill/>
          </a:ln>
        </p:spPr>
      </p:pic>
      <p:sp>
        <p:nvSpPr>
          <p:cNvPr id="415" name="Shape 41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34</a:t>
            </a:r>
          </a:p>
        </p:txBody>
      </p:sp>
      <p:sp>
        <p:nvSpPr>
          <p:cNvPr id="416" name="Shape 41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graphicFrame>
        <p:nvGraphicFramePr>
          <p:cNvPr id="417" name="Shape 417"/>
          <p:cNvGraphicFramePr/>
          <p:nvPr/>
        </p:nvGraphicFramePr>
        <p:xfrm>
          <a:off x="671350" y="718850"/>
          <a:ext cx="3000000" cy="3000000"/>
        </p:xfrm>
        <a:graphic>
          <a:graphicData uri="http://schemas.openxmlformats.org/drawingml/2006/table">
            <a:tbl>
              <a:tblPr>
                <a:noFill/>
                <a:tableStyleId>{16753F92-E573-4714-A354-03B6D90344ED}</a:tableStyleId>
              </a:tblPr>
              <a:tblGrid>
                <a:gridCol w="2314575"/>
                <a:gridCol w="5191125"/>
              </a:tblGrid>
              <a:tr h="340350">
                <a:tc>
                  <a:txBody>
                    <a:bodyPr>
                      <a:noAutofit/>
                    </a:bodyPr>
                    <a:lstStyle/>
                    <a:p>
                      <a:pPr lvl="0" rtl="0">
                        <a:lnSpc>
                          <a:spcPct val="225000"/>
                        </a:lnSpc>
                        <a:spcBef>
                          <a:spcPts val="0"/>
                        </a:spcBef>
                        <a:buNone/>
                      </a:pPr>
                      <a:r>
                        <a:rPr b="1" lang="en">
                          <a:solidFill>
                            <a:srgbClr val="FFFFFF"/>
                          </a:solidFill>
                        </a:rPr>
                        <a:t>Use case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None/>
                      </a:pPr>
                      <a:r>
                        <a:rPr b="1" lang="en">
                          <a:solidFill>
                            <a:srgbClr val="FFFFFF"/>
                          </a:solidFill>
                        </a:rPr>
                        <a:t>Description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332800">
                <a:tc>
                  <a:txBody>
                    <a:bodyPr>
                      <a:noAutofit/>
                    </a:bodyPr>
                    <a:lstStyle/>
                    <a:p>
                      <a:pPr lvl="0" rtl="0">
                        <a:lnSpc>
                          <a:spcPct val="115000"/>
                        </a:lnSpc>
                        <a:spcBef>
                          <a:spcPts val="0"/>
                        </a:spcBef>
                        <a:buNone/>
                      </a:pPr>
                      <a:r>
                        <a:rPr lang="en" sz="1200">
                          <a:solidFill>
                            <a:srgbClr val="FFFFFF"/>
                          </a:solidFill>
                        </a:rPr>
                        <a:t>UC - 1</a:t>
                      </a:r>
                      <a:r>
                        <a:rPr lang="en" sz="1200">
                          <a:solidFill>
                            <a:srgbClr val="FFFFFF"/>
                          </a:solidFill>
                          <a:latin typeface="Times New Roman"/>
                          <a:ea typeface="Times New Roman"/>
                          <a:cs typeface="Times New Roman"/>
                          <a:sym typeface="Times New Roman"/>
                        </a:rPr>
                        <a:t>seeing daily challenge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nSpc>
                          <a:spcPct val="115000"/>
                        </a:lnSpc>
                        <a:spcBef>
                          <a:spcPts val="0"/>
                        </a:spcBef>
                        <a:buNone/>
                      </a:pPr>
                      <a:r>
                        <a:rPr lang="en" sz="1200">
                          <a:solidFill>
                            <a:srgbClr val="FFFFFF"/>
                          </a:solidFill>
                          <a:latin typeface="Times New Roman"/>
                          <a:ea typeface="Times New Roman"/>
                          <a:cs typeface="Times New Roman"/>
                          <a:sym typeface="Times New Roman"/>
                        </a:rPr>
                        <a:t>seeing the daily challenge current on the challenge page.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28650">
                <a:tc>
                  <a:txBody>
                    <a:bodyPr>
                      <a:noAutofit/>
                    </a:bodyPr>
                    <a:lstStyle/>
                    <a:p>
                      <a:pPr lvl="0" rtl="0">
                        <a:lnSpc>
                          <a:spcPct val="115000"/>
                        </a:lnSpc>
                        <a:spcBef>
                          <a:spcPts val="0"/>
                        </a:spcBef>
                        <a:buClr>
                          <a:schemeClr val="dk1"/>
                        </a:buClr>
                        <a:buSzPct val="91666"/>
                        <a:buFont typeface="Arial"/>
                        <a:buNone/>
                      </a:pPr>
                      <a:r>
                        <a:rPr lang="en" sz="1200">
                          <a:solidFill>
                            <a:schemeClr val="lt1"/>
                          </a:solidFill>
                        </a:rPr>
                        <a:t>UC - 2</a:t>
                      </a:r>
                      <a:r>
                        <a:rPr lang="en" sz="1200">
                          <a:solidFill>
                            <a:srgbClr val="FFFFFF"/>
                          </a:solidFill>
                          <a:latin typeface="Times New Roman"/>
                          <a:ea typeface="Times New Roman"/>
                          <a:cs typeface="Times New Roman"/>
                          <a:sym typeface="Times New Roman"/>
                        </a:rPr>
                        <a:t>seeing upcoming challenge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nSpc>
                          <a:spcPct val="115000"/>
                        </a:lnSpc>
                        <a:spcBef>
                          <a:spcPts val="0"/>
                        </a:spcBef>
                        <a:buNone/>
                      </a:pPr>
                      <a:r>
                        <a:rPr lang="en" sz="1200">
                          <a:solidFill>
                            <a:srgbClr val="FFFFFF"/>
                          </a:solidFill>
                          <a:latin typeface="Times New Roman"/>
                          <a:ea typeface="Times New Roman"/>
                          <a:cs typeface="Times New Roman"/>
                          <a:sym typeface="Times New Roman"/>
                        </a:rPr>
                        <a:t>seeing the upcoming challenge of next five days on the challenge page.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341625">
                <a:tc>
                  <a:txBody>
                    <a:bodyPr>
                      <a:noAutofit/>
                    </a:bodyPr>
                    <a:lstStyle/>
                    <a:p>
                      <a:pPr lvl="0" rtl="0">
                        <a:lnSpc>
                          <a:spcPct val="115000"/>
                        </a:lnSpc>
                        <a:spcBef>
                          <a:spcPts val="0"/>
                        </a:spcBef>
                        <a:buClr>
                          <a:schemeClr val="dk1"/>
                        </a:buClr>
                        <a:buSzPct val="91666"/>
                        <a:buFont typeface="Arial"/>
                        <a:buNone/>
                      </a:pPr>
                      <a:r>
                        <a:rPr lang="en" sz="1200">
                          <a:solidFill>
                            <a:schemeClr val="lt1"/>
                          </a:solidFill>
                        </a:rPr>
                        <a:t>UC - 3 </a:t>
                      </a:r>
                      <a:r>
                        <a:rPr lang="en" sz="1200">
                          <a:solidFill>
                            <a:srgbClr val="FFFFFF"/>
                          </a:solidFill>
                          <a:latin typeface="Times New Roman"/>
                          <a:ea typeface="Times New Roman"/>
                          <a:cs typeface="Times New Roman"/>
                          <a:sym typeface="Times New Roman"/>
                        </a:rPr>
                        <a:t>seeing the time remaining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nSpc>
                          <a:spcPct val="115000"/>
                        </a:lnSpc>
                        <a:spcBef>
                          <a:spcPts val="0"/>
                        </a:spcBef>
                        <a:buNone/>
                      </a:pPr>
                      <a:r>
                        <a:rPr lang="en" sz="1200">
                          <a:solidFill>
                            <a:srgbClr val="FFFFFF"/>
                          </a:solidFill>
                          <a:latin typeface="Times New Roman"/>
                          <a:ea typeface="Times New Roman"/>
                          <a:cs typeface="Times New Roman"/>
                          <a:sym typeface="Times New Roman"/>
                        </a:rPr>
                        <a:t>seeing the time remaining of the challenge of current daily challenge.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68150">
                <a:tc>
                  <a:txBody>
                    <a:bodyPr>
                      <a:noAutofit/>
                    </a:bodyPr>
                    <a:lstStyle/>
                    <a:p>
                      <a:pPr lvl="0" rtl="0">
                        <a:lnSpc>
                          <a:spcPct val="115000"/>
                        </a:lnSpc>
                        <a:spcBef>
                          <a:spcPts val="0"/>
                        </a:spcBef>
                        <a:buClr>
                          <a:schemeClr val="dk1"/>
                        </a:buClr>
                        <a:buSzPct val="91666"/>
                        <a:buFont typeface="Arial"/>
                        <a:buNone/>
                      </a:pPr>
                      <a:r>
                        <a:rPr lang="en" sz="1200">
                          <a:solidFill>
                            <a:schemeClr val="lt1"/>
                          </a:solidFill>
                        </a:rPr>
                        <a:t>UC - 4 </a:t>
                      </a:r>
                      <a:r>
                        <a:rPr lang="en" sz="1200">
                          <a:solidFill>
                            <a:srgbClr val="FFFFFF"/>
                          </a:solidFill>
                          <a:latin typeface="Times New Roman"/>
                          <a:ea typeface="Times New Roman"/>
                          <a:cs typeface="Times New Roman"/>
                          <a:sym typeface="Times New Roman"/>
                        </a:rPr>
                        <a:t>seeing own result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nSpc>
                          <a:spcPct val="115000"/>
                        </a:lnSpc>
                        <a:spcBef>
                          <a:spcPts val="0"/>
                        </a:spcBef>
                        <a:buNone/>
                      </a:pPr>
                      <a:r>
                        <a:rPr lang="en" sz="1200">
                          <a:solidFill>
                            <a:srgbClr val="FFFFFF"/>
                          </a:solidFill>
                          <a:latin typeface="Times New Roman"/>
                          <a:ea typeface="Times New Roman"/>
                          <a:cs typeface="Times New Roman"/>
                          <a:sym typeface="Times New Roman"/>
                        </a:rPr>
                        <a:t>seeing own post challenge result after users have post their result.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385825">
                <a:tc>
                  <a:txBody>
                    <a:bodyPr>
                      <a:noAutofit/>
                    </a:bodyPr>
                    <a:lstStyle/>
                    <a:p>
                      <a:pPr lvl="0" rtl="0">
                        <a:lnSpc>
                          <a:spcPct val="115000"/>
                        </a:lnSpc>
                        <a:spcBef>
                          <a:spcPts val="0"/>
                        </a:spcBef>
                        <a:buClr>
                          <a:schemeClr val="dk1"/>
                        </a:buClr>
                        <a:buSzPct val="91666"/>
                        <a:buFont typeface="Arial"/>
                        <a:buNone/>
                      </a:pPr>
                      <a:r>
                        <a:rPr lang="en" sz="1200">
                          <a:solidFill>
                            <a:schemeClr val="lt1"/>
                          </a:solidFill>
                        </a:rPr>
                        <a:t>UC - 5 </a:t>
                      </a:r>
                      <a:r>
                        <a:rPr lang="en" sz="1200">
                          <a:solidFill>
                            <a:srgbClr val="FFFFFF"/>
                          </a:solidFill>
                          <a:latin typeface="Times New Roman"/>
                          <a:ea typeface="Times New Roman"/>
                          <a:cs typeface="Times New Roman"/>
                          <a:sym typeface="Times New Roman"/>
                        </a:rPr>
                        <a:t>seeing opponent result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nSpc>
                          <a:spcPct val="115000"/>
                        </a:lnSpc>
                        <a:spcBef>
                          <a:spcPts val="0"/>
                        </a:spcBef>
                        <a:buNone/>
                      </a:pPr>
                      <a:r>
                        <a:rPr lang="en" sz="1200">
                          <a:solidFill>
                            <a:srgbClr val="FFFFFF"/>
                          </a:solidFill>
                          <a:latin typeface="Times New Roman"/>
                          <a:ea typeface="Times New Roman"/>
                          <a:cs typeface="Times New Roman"/>
                          <a:sym typeface="Times New Roman"/>
                        </a:rPr>
                        <a:t>seeing opponent challenge result after opponent have post their result.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41600">
                <a:tc>
                  <a:txBody>
                    <a:bodyPr>
                      <a:noAutofit/>
                    </a:bodyPr>
                    <a:lstStyle/>
                    <a:p>
                      <a:pPr lvl="0" rtl="0">
                        <a:lnSpc>
                          <a:spcPct val="115000"/>
                        </a:lnSpc>
                        <a:spcBef>
                          <a:spcPts val="0"/>
                        </a:spcBef>
                        <a:buClr>
                          <a:schemeClr val="dk1"/>
                        </a:buClr>
                        <a:buSzPct val="91666"/>
                        <a:buFont typeface="Arial"/>
                        <a:buNone/>
                      </a:pPr>
                      <a:r>
                        <a:rPr lang="en" sz="1200">
                          <a:solidFill>
                            <a:schemeClr val="lt1"/>
                          </a:solidFill>
                        </a:rPr>
                        <a:t>UC - 6 </a:t>
                      </a:r>
                      <a:r>
                        <a:rPr lang="en" sz="1200">
                          <a:solidFill>
                            <a:srgbClr val="FFFFFF"/>
                          </a:solidFill>
                          <a:latin typeface="Times New Roman"/>
                          <a:ea typeface="Times New Roman"/>
                          <a:cs typeface="Times New Roman"/>
                          <a:sym typeface="Times New Roman"/>
                        </a:rPr>
                        <a:t>send challenge request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nSpc>
                          <a:spcPct val="115000"/>
                        </a:lnSpc>
                        <a:spcBef>
                          <a:spcPts val="0"/>
                        </a:spcBef>
                        <a:buNone/>
                      </a:pPr>
                      <a:r>
                        <a:rPr lang="en" sz="1200">
                          <a:solidFill>
                            <a:srgbClr val="FFFFFF"/>
                          </a:solidFill>
                          <a:latin typeface="Times New Roman"/>
                          <a:ea typeface="Times New Roman"/>
                          <a:cs typeface="Times New Roman"/>
                          <a:sym typeface="Times New Roman"/>
                        </a:rPr>
                        <a:t>send challenge request to the friend who the user want to challenge.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100000">
                <a:tc>
                  <a:txBody>
                    <a:bodyPr>
                      <a:noAutofit/>
                    </a:bodyPr>
                    <a:lstStyle/>
                    <a:p>
                      <a:pPr lvl="0" rtl="0">
                        <a:lnSpc>
                          <a:spcPct val="115000"/>
                        </a:lnSpc>
                        <a:spcBef>
                          <a:spcPts val="0"/>
                        </a:spcBef>
                        <a:buClr>
                          <a:schemeClr val="dk1"/>
                        </a:buClr>
                        <a:buSzPct val="91666"/>
                        <a:buFont typeface="Arial"/>
                        <a:buNone/>
                      </a:pPr>
                      <a:r>
                        <a:rPr lang="en" sz="1200">
                          <a:solidFill>
                            <a:schemeClr val="lt1"/>
                          </a:solidFill>
                        </a:rPr>
                        <a:t>UC - 7 </a:t>
                      </a:r>
                      <a:r>
                        <a:rPr lang="en" sz="1200">
                          <a:solidFill>
                            <a:srgbClr val="FFFFFF"/>
                          </a:solidFill>
                          <a:latin typeface="Times New Roman"/>
                          <a:ea typeface="Times New Roman"/>
                          <a:cs typeface="Times New Roman"/>
                          <a:sym typeface="Times New Roman"/>
                        </a:rPr>
                        <a:t>select a competitor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nSpc>
                          <a:spcPct val="115000"/>
                        </a:lnSpc>
                        <a:spcBef>
                          <a:spcPts val="0"/>
                        </a:spcBef>
                        <a:buNone/>
                      </a:pPr>
                      <a:r>
                        <a:rPr lang="en" sz="1200">
                          <a:solidFill>
                            <a:srgbClr val="FFFFFF"/>
                          </a:solidFill>
                          <a:latin typeface="Times New Roman"/>
                          <a:ea typeface="Times New Roman"/>
                          <a:cs typeface="Times New Roman"/>
                          <a:sym typeface="Times New Roman"/>
                        </a:rPr>
                        <a:t>select a competitor from the challenger list to compete with for today’s challlege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100000">
                <a:tc>
                  <a:txBody>
                    <a:bodyPr>
                      <a:noAutofit/>
                    </a:bodyPr>
                    <a:lstStyle/>
                    <a:p>
                      <a:pPr lvl="0" rtl="0">
                        <a:lnSpc>
                          <a:spcPct val="115000"/>
                        </a:lnSpc>
                        <a:spcBef>
                          <a:spcPts val="0"/>
                        </a:spcBef>
                        <a:buNone/>
                      </a:pPr>
                      <a:r>
                        <a:rPr lang="en" sz="1200">
                          <a:solidFill>
                            <a:schemeClr val="lt1"/>
                          </a:solidFill>
                        </a:rPr>
                        <a:t>UC - 8 </a:t>
                      </a:r>
                      <a:r>
                        <a:rPr lang="en" sz="1200">
                          <a:solidFill>
                            <a:srgbClr val="FFFFFF"/>
                          </a:solidFill>
                          <a:latin typeface="Times New Roman"/>
                          <a:ea typeface="Times New Roman"/>
                          <a:cs typeface="Times New Roman"/>
                          <a:sym typeface="Times New Roman"/>
                        </a:rPr>
                        <a:t>verify competitor result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nSpc>
                          <a:spcPct val="115000"/>
                        </a:lnSpc>
                        <a:spcBef>
                          <a:spcPts val="0"/>
                        </a:spcBef>
                        <a:buNone/>
                      </a:pPr>
                      <a:r>
                        <a:rPr lang="en" sz="1200">
                          <a:solidFill>
                            <a:srgbClr val="FFFFFF"/>
                          </a:solidFill>
                          <a:latin typeface="Times New Roman"/>
                          <a:ea typeface="Times New Roman"/>
                          <a:cs typeface="Times New Roman"/>
                          <a:sym typeface="Times New Roman"/>
                        </a:rPr>
                        <a:t>verify competitor challenger result after the opponent have posted the result.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100000">
                <a:tc>
                  <a:txBody>
                    <a:bodyPr>
                      <a:noAutofit/>
                    </a:bodyPr>
                    <a:lstStyle/>
                    <a:p>
                      <a:pPr lvl="0" rtl="0">
                        <a:lnSpc>
                          <a:spcPct val="115000"/>
                        </a:lnSpc>
                        <a:spcBef>
                          <a:spcPts val="0"/>
                        </a:spcBef>
                        <a:buNone/>
                      </a:pPr>
                      <a:r>
                        <a:rPr lang="en" sz="1200">
                          <a:solidFill>
                            <a:schemeClr val="lt1"/>
                          </a:solidFill>
                        </a:rPr>
                        <a:t>UC - 9 i</a:t>
                      </a:r>
                      <a:r>
                        <a:rPr lang="en" sz="1200">
                          <a:solidFill>
                            <a:srgbClr val="FFFFFF"/>
                          </a:solidFill>
                          <a:latin typeface="Times New Roman"/>
                          <a:ea typeface="Times New Roman"/>
                          <a:cs typeface="Times New Roman"/>
                          <a:sym typeface="Times New Roman"/>
                        </a:rPr>
                        <a:t>nvite friend</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nSpc>
                          <a:spcPct val="115000"/>
                        </a:lnSpc>
                        <a:spcBef>
                          <a:spcPts val="0"/>
                        </a:spcBef>
                        <a:buNone/>
                      </a:pPr>
                      <a:r>
                        <a:rPr lang="en" sz="1200">
                          <a:solidFill>
                            <a:srgbClr val="FFFFFF"/>
                          </a:solidFill>
                          <a:latin typeface="Times New Roman"/>
                          <a:ea typeface="Times New Roman"/>
                          <a:cs typeface="Times New Roman"/>
                          <a:sym typeface="Times New Roman"/>
                        </a:rPr>
                        <a:t>invite friend from contact list who have not download this app.</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100000">
                <a:tc>
                  <a:txBody>
                    <a:bodyPr>
                      <a:noAutofit/>
                    </a:bodyPr>
                    <a:lstStyle/>
                    <a:p>
                      <a:pPr lvl="0" rtl="0">
                        <a:lnSpc>
                          <a:spcPct val="115000"/>
                        </a:lnSpc>
                        <a:spcBef>
                          <a:spcPts val="0"/>
                        </a:spcBef>
                        <a:buNone/>
                      </a:pPr>
                      <a:r>
                        <a:rPr lang="en" sz="1200">
                          <a:solidFill>
                            <a:schemeClr val="lt1"/>
                          </a:solidFill>
                        </a:rPr>
                        <a:t>UC - 10 </a:t>
                      </a:r>
                      <a:r>
                        <a:rPr lang="en" sz="1200">
                          <a:solidFill>
                            <a:srgbClr val="FFFFFF"/>
                          </a:solidFill>
                          <a:latin typeface="Times New Roman"/>
                          <a:ea typeface="Times New Roman"/>
                          <a:cs typeface="Times New Roman"/>
                          <a:sym typeface="Times New Roman"/>
                        </a:rPr>
                        <a:t>give suggestion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nSpc>
                          <a:spcPct val="115000"/>
                        </a:lnSpc>
                        <a:spcBef>
                          <a:spcPts val="0"/>
                        </a:spcBef>
                        <a:buNone/>
                      </a:pPr>
                      <a:r>
                        <a:rPr lang="en" sz="1200">
                          <a:solidFill>
                            <a:srgbClr val="FFFFFF"/>
                          </a:solidFill>
                          <a:latin typeface="Times New Roman"/>
                          <a:ea typeface="Times New Roman"/>
                          <a:cs typeface="Times New Roman"/>
                          <a:sym typeface="Times New Roman"/>
                        </a:rPr>
                        <a:t>give suggestion of new challenge idea and submit the idea.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100000">
                <a:tc>
                  <a:txBody>
                    <a:bodyPr>
                      <a:noAutofit/>
                    </a:bodyPr>
                    <a:lstStyle/>
                    <a:p>
                      <a:pPr lvl="0" rtl="0">
                        <a:lnSpc>
                          <a:spcPct val="115000"/>
                        </a:lnSpc>
                        <a:spcBef>
                          <a:spcPts val="0"/>
                        </a:spcBef>
                        <a:buNone/>
                      </a:pPr>
                      <a:r>
                        <a:rPr lang="en" sz="1200">
                          <a:solidFill>
                            <a:schemeClr val="lt1"/>
                          </a:solidFill>
                        </a:rPr>
                        <a:t>UC - 11 </a:t>
                      </a:r>
                      <a:r>
                        <a:rPr lang="en" sz="1200">
                          <a:solidFill>
                            <a:srgbClr val="FFFFFF"/>
                          </a:solidFill>
                          <a:latin typeface="Times New Roman"/>
                          <a:ea typeface="Times New Roman"/>
                          <a:cs typeface="Times New Roman"/>
                          <a:sym typeface="Times New Roman"/>
                        </a:rPr>
                        <a:t>get reward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nSpc>
                          <a:spcPct val="115000"/>
                        </a:lnSpc>
                        <a:spcBef>
                          <a:spcPts val="0"/>
                        </a:spcBef>
                        <a:buNone/>
                      </a:pPr>
                      <a:r>
                        <a:rPr lang="en" sz="1200">
                          <a:solidFill>
                            <a:srgbClr val="FFFFFF"/>
                          </a:solidFill>
                          <a:latin typeface="Times New Roman"/>
                          <a:ea typeface="Times New Roman"/>
                          <a:cs typeface="Times New Roman"/>
                          <a:sym typeface="Times New Roman"/>
                        </a:rPr>
                        <a:t>get reward after being approved by user’s opponent.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pic>
        <p:nvPicPr>
          <p:cNvPr id="422" name="Shape 422"/>
          <p:cNvPicPr preferRelativeResize="0"/>
          <p:nvPr/>
        </p:nvPicPr>
        <p:blipFill>
          <a:blip r:embed="rId3">
            <a:alphaModFix/>
          </a:blip>
          <a:stretch>
            <a:fillRect/>
          </a:stretch>
        </p:blipFill>
        <p:spPr>
          <a:xfrm>
            <a:off x="-24525" y="-76199"/>
            <a:ext cx="9193051" cy="5298475"/>
          </a:xfrm>
          <a:prstGeom prst="rect">
            <a:avLst/>
          </a:prstGeom>
          <a:noFill/>
          <a:ln>
            <a:noFill/>
          </a:ln>
        </p:spPr>
      </p:pic>
      <p:pic>
        <p:nvPicPr>
          <p:cNvPr id="423" name="Shape 423"/>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424" name="Shape 424"/>
          <p:cNvSpPr txBox="1"/>
          <p:nvPr/>
        </p:nvSpPr>
        <p:spPr>
          <a:xfrm>
            <a:off x="1951350" y="1903163"/>
            <a:ext cx="5241300" cy="644700"/>
          </a:xfrm>
          <a:prstGeom prst="rect">
            <a:avLst/>
          </a:prstGeom>
          <a:noFill/>
          <a:ln>
            <a:noFill/>
          </a:ln>
        </p:spPr>
        <p:txBody>
          <a:bodyPr anchorCtr="0" anchor="ctr" bIns="91425" lIns="91425" rIns="91425" wrap="square" tIns="91425">
            <a:noAutofit/>
          </a:bodyPr>
          <a:lstStyle/>
          <a:p>
            <a:pPr lvl="0" rtl="0">
              <a:spcBef>
                <a:spcPts val="0"/>
              </a:spcBef>
              <a:buNone/>
            </a:pPr>
            <a:r>
              <a:rPr lang="en" sz="3500">
                <a:solidFill>
                  <a:srgbClr val="F1C232"/>
                </a:solidFill>
                <a:latin typeface="Arial Rounded"/>
                <a:ea typeface="Arial Rounded"/>
                <a:cs typeface="Arial Rounded"/>
                <a:sym typeface="Arial Rounded"/>
              </a:rPr>
              <a:t>:.:</a:t>
            </a:r>
            <a:r>
              <a:rPr lang="en" sz="3500">
                <a:latin typeface="Arial Rounded"/>
                <a:ea typeface="Arial Rounded"/>
                <a:cs typeface="Arial Rounded"/>
                <a:sym typeface="Arial Rounded"/>
              </a:rPr>
              <a:t> </a:t>
            </a:r>
            <a:r>
              <a:rPr lang="en" sz="3500">
                <a:solidFill>
                  <a:srgbClr val="FFFFFF"/>
                </a:solidFill>
                <a:latin typeface="Arial Rounded"/>
                <a:ea typeface="Arial Rounded"/>
                <a:cs typeface="Arial Rounded"/>
                <a:sym typeface="Arial Rounded"/>
              </a:rPr>
              <a:t>Life Cycle Plan</a:t>
            </a:r>
          </a:p>
        </p:txBody>
      </p:sp>
      <p:sp>
        <p:nvSpPr>
          <p:cNvPr id="425" name="Shape 42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35</a:t>
            </a:r>
          </a:p>
        </p:txBody>
      </p:sp>
      <p:sp>
        <p:nvSpPr>
          <p:cNvPr id="426" name="Shape 42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pic>
        <p:nvPicPr>
          <p:cNvPr id="431" name="Shape 431"/>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432" name="Shape 432"/>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433" name="Shape 433"/>
          <p:cNvSpPr txBox="1"/>
          <p:nvPr/>
        </p:nvSpPr>
        <p:spPr>
          <a:xfrm>
            <a:off x="180200" y="0"/>
            <a:ext cx="3739500" cy="6447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Life Cycle Plan</a:t>
            </a:r>
          </a:p>
        </p:txBody>
      </p:sp>
      <p:sp>
        <p:nvSpPr>
          <p:cNvPr id="434" name="Shape 434"/>
          <p:cNvSpPr txBox="1"/>
          <p:nvPr/>
        </p:nvSpPr>
        <p:spPr>
          <a:xfrm>
            <a:off x="898950" y="1139575"/>
            <a:ext cx="7553100" cy="3459900"/>
          </a:xfrm>
          <a:prstGeom prst="rect">
            <a:avLst/>
          </a:prstGeom>
          <a:noFill/>
          <a:ln>
            <a:noFill/>
          </a:ln>
        </p:spPr>
        <p:txBody>
          <a:bodyPr anchorCtr="0" anchor="ctr" bIns="91425" lIns="91425" rIns="91425" wrap="square" tIns="91425">
            <a:noAutofit/>
          </a:bodyPr>
          <a:lstStyle/>
          <a:p>
            <a:pPr lvl="0" rtl="0">
              <a:spcBef>
                <a:spcPts val="0"/>
              </a:spcBef>
              <a:buNone/>
            </a:pPr>
            <a:r>
              <a:rPr lang="en" sz="2400">
                <a:solidFill>
                  <a:srgbClr val="FFFFFF"/>
                </a:solidFill>
                <a:latin typeface="Arial Rounded"/>
                <a:ea typeface="Arial Rounded"/>
                <a:cs typeface="Arial Rounded"/>
                <a:sym typeface="Arial Rounded"/>
              </a:rPr>
              <a:t>Purpose</a:t>
            </a:r>
          </a:p>
          <a:p>
            <a:pPr indent="-342900" lvl="0" marL="457200" rtl="0">
              <a:spcBef>
                <a:spcPts val="0"/>
              </a:spcBef>
              <a:buClr>
                <a:srgbClr val="FFFFFF"/>
              </a:buClr>
              <a:buSzPct val="100000"/>
              <a:buFont typeface="Arial Rounded"/>
              <a:buChar char="●"/>
            </a:pPr>
            <a:r>
              <a:rPr lang="en" sz="1800">
                <a:solidFill>
                  <a:srgbClr val="FFFFFF"/>
                </a:solidFill>
                <a:latin typeface="Arial Rounded"/>
                <a:ea typeface="Arial Rounded"/>
                <a:cs typeface="Arial Rounded"/>
                <a:sym typeface="Arial Rounded"/>
              </a:rPr>
              <a:t>Plan each phase of project </a:t>
            </a:r>
          </a:p>
          <a:p>
            <a:pPr indent="-342900" lvl="0" marL="457200" rtl="0">
              <a:spcBef>
                <a:spcPts val="0"/>
              </a:spcBef>
              <a:buClr>
                <a:srgbClr val="FFFFFF"/>
              </a:buClr>
              <a:buSzPct val="100000"/>
              <a:buFont typeface="Arial Rounded"/>
              <a:buChar char="●"/>
            </a:pPr>
            <a:r>
              <a:rPr lang="en" sz="1800">
                <a:solidFill>
                  <a:srgbClr val="FFFFFF"/>
                </a:solidFill>
                <a:latin typeface="Arial Rounded"/>
                <a:ea typeface="Arial Rounded"/>
                <a:cs typeface="Arial Rounded"/>
                <a:sym typeface="Arial Rounded"/>
              </a:rPr>
              <a:t>Monitor and manage resources, track deliverables and risks.</a:t>
            </a:r>
          </a:p>
          <a:p>
            <a:pPr lvl="0" rtl="0">
              <a:spcBef>
                <a:spcPts val="0"/>
              </a:spcBef>
              <a:buNone/>
            </a:pPr>
            <a:r>
              <a:rPr lang="en" sz="2400">
                <a:solidFill>
                  <a:srgbClr val="FFFFFF"/>
                </a:solidFill>
                <a:latin typeface="Arial Rounded"/>
                <a:ea typeface="Arial Rounded"/>
                <a:cs typeface="Arial Rounded"/>
                <a:sym typeface="Arial Rounded"/>
              </a:rPr>
              <a:t> </a:t>
            </a:r>
          </a:p>
          <a:p>
            <a:pPr lvl="0" rtl="0">
              <a:spcBef>
                <a:spcPts val="0"/>
              </a:spcBef>
              <a:buNone/>
            </a:pPr>
            <a:r>
              <a:rPr lang="en" sz="2400">
                <a:solidFill>
                  <a:srgbClr val="FFFFFF"/>
                </a:solidFill>
                <a:latin typeface="Arial Rounded"/>
                <a:ea typeface="Arial Rounded"/>
                <a:cs typeface="Arial Rounded"/>
                <a:sym typeface="Arial Rounded"/>
              </a:rPr>
              <a:t>Development Strategy</a:t>
            </a:r>
          </a:p>
          <a:p>
            <a:pPr indent="-342900" lvl="0" marL="457200" rtl="0">
              <a:spcBef>
                <a:spcPts val="0"/>
              </a:spcBef>
              <a:buClr>
                <a:srgbClr val="FFFFFF"/>
              </a:buClr>
              <a:buSzPct val="100000"/>
              <a:buFont typeface="Arial Rounded"/>
              <a:buChar char="●"/>
            </a:pPr>
            <a:r>
              <a:rPr lang="en" sz="1800">
                <a:solidFill>
                  <a:srgbClr val="FFFFFF"/>
                </a:solidFill>
                <a:latin typeface="Arial Rounded"/>
                <a:ea typeface="Arial Rounded"/>
                <a:cs typeface="Arial Rounded"/>
                <a:sym typeface="Arial Rounded"/>
              </a:rPr>
              <a:t>NDI/NCS Intensive Process </a:t>
            </a:r>
          </a:p>
          <a:p>
            <a:pPr lvl="0" rtl="0">
              <a:spcBef>
                <a:spcPts val="0"/>
              </a:spcBef>
              <a:buNone/>
            </a:pPr>
            <a:r>
              <a:t/>
            </a:r>
            <a:endParaRPr sz="1200">
              <a:solidFill>
                <a:srgbClr val="FFFFFF"/>
              </a:solidFill>
              <a:latin typeface="Arial Rounded"/>
              <a:ea typeface="Arial Rounded"/>
              <a:cs typeface="Arial Rounded"/>
              <a:sym typeface="Arial Rounded"/>
            </a:endParaRPr>
          </a:p>
          <a:p>
            <a:pPr lvl="0" rtl="0">
              <a:spcBef>
                <a:spcPts val="0"/>
              </a:spcBef>
              <a:buNone/>
            </a:pPr>
            <a:r>
              <a:rPr lang="en" sz="2400">
                <a:solidFill>
                  <a:srgbClr val="FFFFFF"/>
                </a:solidFill>
                <a:latin typeface="Arial Rounded"/>
                <a:ea typeface="Arial Rounded"/>
                <a:cs typeface="Arial Rounded"/>
                <a:sym typeface="Arial Rounded"/>
              </a:rPr>
              <a:t>Assumptions</a:t>
            </a:r>
          </a:p>
          <a:p>
            <a:pPr indent="-342900" lvl="0" marL="457200" rtl="0">
              <a:spcBef>
                <a:spcPts val="0"/>
              </a:spcBef>
              <a:buClr>
                <a:schemeClr val="lt1"/>
              </a:buClr>
              <a:buSzPct val="100000"/>
              <a:buFont typeface="Arial Rounded"/>
              <a:buChar char="●"/>
            </a:pPr>
            <a:r>
              <a:rPr lang="en" sz="1800">
                <a:solidFill>
                  <a:schemeClr val="lt1"/>
                </a:solidFill>
                <a:latin typeface="Arial Rounded"/>
                <a:ea typeface="Arial Rounded"/>
                <a:cs typeface="Arial Rounded"/>
                <a:sym typeface="Arial Rounded"/>
              </a:rPr>
              <a:t>Project will be completed within one semester(12 weeks) </a:t>
            </a:r>
          </a:p>
          <a:p>
            <a:pPr lvl="0" rtl="0">
              <a:spcBef>
                <a:spcPts val="0"/>
              </a:spcBef>
              <a:buNone/>
            </a:pPr>
            <a:r>
              <a:t/>
            </a:r>
            <a:endParaRPr sz="1200">
              <a:solidFill>
                <a:srgbClr val="FFFFFF"/>
              </a:solidFill>
              <a:latin typeface="Arial Rounded"/>
              <a:ea typeface="Arial Rounded"/>
              <a:cs typeface="Arial Rounded"/>
              <a:sym typeface="Arial Rounded"/>
            </a:endParaRPr>
          </a:p>
          <a:p>
            <a:pPr lvl="0" rtl="0">
              <a:spcBef>
                <a:spcPts val="0"/>
              </a:spcBef>
              <a:buNone/>
            </a:pPr>
            <a:r>
              <a:rPr lang="en" sz="2400">
                <a:solidFill>
                  <a:srgbClr val="FFFFFF"/>
                </a:solidFill>
                <a:latin typeface="Arial Rounded"/>
                <a:ea typeface="Arial Rounded"/>
                <a:cs typeface="Arial Rounded"/>
                <a:sym typeface="Arial Rounded"/>
              </a:rPr>
              <a:t>Currently in  Foundation </a:t>
            </a:r>
          </a:p>
        </p:txBody>
      </p:sp>
      <p:sp>
        <p:nvSpPr>
          <p:cNvPr id="435" name="Shape 43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36</a:t>
            </a:r>
          </a:p>
        </p:txBody>
      </p:sp>
      <p:sp>
        <p:nvSpPr>
          <p:cNvPr id="436" name="Shape 43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pic>
        <p:nvPicPr>
          <p:cNvPr id="441" name="Shape 441"/>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442" name="Shape 442"/>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443" name="Shape 443"/>
          <p:cNvSpPr txBox="1"/>
          <p:nvPr/>
        </p:nvSpPr>
        <p:spPr>
          <a:xfrm>
            <a:off x="171350" y="514475"/>
            <a:ext cx="7381500" cy="4572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solidFill>
                  <a:srgbClr val="FFFFFF"/>
                </a:solidFill>
                <a:latin typeface="Arial Rounded"/>
                <a:ea typeface="Arial Rounded"/>
                <a:cs typeface="Arial Rounded"/>
                <a:sym typeface="Arial Rounded"/>
              </a:rPr>
              <a:t>Team member role</a:t>
            </a:r>
          </a:p>
          <a:p>
            <a:pPr lvl="0" rtl="0">
              <a:spcBef>
                <a:spcPts val="0"/>
              </a:spcBef>
              <a:buNone/>
            </a:pPr>
            <a:r>
              <a:t/>
            </a:r>
            <a:endParaRPr sz="3000">
              <a:solidFill>
                <a:srgbClr val="FFFFFF"/>
              </a:solidFill>
              <a:latin typeface="Arial Rounded"/>
              <a:ea typeface="Arial Rounded"/>
              <a:cs typeface="Arial Rounded"/>
              <a:sym typeface="Arial Rounded"/>
            </a:endParaRPr>
          </a:p>
          <a:p>
            <a:pPr lvl="0" rtl="0">
              <a:spcBef>
                <a:spcPts val="0"/>
              </a:spcBef>
              <a:buNone/>
            </a:pPr>
            <a:r>
              <a:t/>
            </a:r>
            <a:endParaRPr sz="3000">
              <a:solidFill>
                <a:srgbClr val="FFFFFF"/>
              </a:solidFill>
              <a:latin typeface="Arial Rounded"/>
              <a:ea typeface="Arial Rounded"/>
              <a:cs typeface="Arial Rounded"/>
              <a:sym typeface="Arial Rounded"/>
            </a:endParaRPr>
          </a:p>
        </p:txBody>
      </p:sp>
      <p:graphicFrame>
        <p:nvGraphicFramePr>
          <p:cNvPr id="444" name="Shape 444"/>
          <p:cNvGraphicFramePr/>
          <p:nvPr/>
        </p:nvGraphicFramePr>
        <p:xfrm>
          <a:off x="648575" y="733050"/>
          <a:ext cx="3000000" cy="3000000"/>
        </p:xfrm>
        <a:graphic>
          <a:graphicData uri="http://schemas.openxmlformats.org/drawingml/2006/table">
            <a:tbl>
              <a:tblPr>
                <a:noFill/>
                <a:tableStyleId>{16753F92-E573-4714-A354-03B6D90344ED}</a:tableStyleId>
              </a:tblPr>
              <a:tblGrid>
                <a:gridCol w="2314575"/>
                <a:gridCol w="5191125"/>
              </a:tblGrid>
              <a:tr h="535275">
                <a:tc>
                  <a:txBody>
                    <a:bodyPr>
                      <a:noAutofit/>
                    </a:bodyPr>
                    <a:lstStyle/>
                    <a:p>
                      <a:pPr lvl="0" rtl="0" algn="ctr">
                        <a:spcBef>
                          <a:spcPts val="0"/>
                        </a:spcBef>
                        <a:buClr>
                          <a:schemeClr val="dk1"/>
                        </a:buClr>
                        <a:buSzPct val="78571"/>
                        <a:buFont typeface="Arial"/>
                        <a:buNone/>
                      </a:pPr>
                      <a:r>
                        <a:rPr lang="en">
                          <a:solidFill>
                            <a:schemeClr val="lt1"/>
                          </a:solidFill>
                        </a:rPr>
                        <a:t>Name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spcBef>
                          <a:spcPts val="0"/>
                        </a:spcBef>
                        <a:buClr>
                          <a:schemeClr val="dk1"/>
                        </a:buClr>
                        <a:buSzPct val="78571"/>
                        <a:buFont typeface="Arial"/>
                        <a:buNone/>
                      </a:pPr>
                      <a:r>
                        <a:rPr lang="en">
                          <a:solidFill>
                            <a:schemeClr val="lt1"/>
                          </a:solidFill>
                        </a:rPr>
                        <a:t>Role</a:t>
                      </a:r>
                    </a:p>
                    <a:p>
                      <a:pPr lvl="0" rtl="0" algn="ctr">
                        <a:lnSpc>
                          <a:spcPct val="115000"/>
                        </a:lnSpc>
                        <a:spcBef>
                          <a:spcPts val="0"/>
                        </a:spcBef>
                        <a:buNone/>
                      </a:pPr>
                      <a:r>
                        <a:t/>
                      </a:r>
                      <a:endParaRPr b="1">
                        <a:solidFill>
                          <a:srgbClr val="FFFFFF"/>
                        </a:solidFill>
                      </a:endParaRP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9250">
                <a:tc>
                  <a:txBody>
                    <a:bodyPr>
                      <a:noAutofit/>
                    </a:bodyPr>
                    <a:lstStyle/>
                    <a:p>
                      <a:pPr lvl="0" rtl="0" algn="ctr">
                        <a:spcBef>
                          <a:spcPts val="0"/>
                        </a:spcBef>
                        <a:buNone/>
                      </a:pPr>
                      <a:r>
                        <a:rPr lang="en">
                          <a:solidFill>
                            <a:schemeClr val="lt1"/>
                          </a:solidFill>
                        </a:rPr>
                        <a:t>Chengyu Shen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spcBef>
                          <a:spcPts val="0"/>
                        </a:spcBef>
                        <a:buNone/>
                      </a:pPr>
                      <a:r>
                        <a:rPr lang="en">
                          <a:solidFill>
                            <a:schemeClr val="lt1"/>
                          </a:solidFill>
                        </a:rPr>
                        <a:t>Project Manager, </a:t>
                      </a:r>
                      <a:r>
                        <a:rPr lang="en">
                          <a:solidFill>
                            <a:schemeClr val="lt1"/>
                          </a:solidFill>
                        </a:rPr>
                        <a:t>Operational Concept Enginner</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91900">
                <a:tc>
                  <a:txBody>
                    <a:bodyPr>
                      <a:noAutofit/>
                    </a:bodyPr>
                    <a:lstStyle/>
                    <a:p>
                      <a:pPr lvl="0" rtl="0" algn="ctr">
                        <a:spcBef>
                          <a:spcPts val="0"/>
                        </a:spcBef>
                        <a:buNone/>
                      </a:pPr>
                      <a:r>
                        <a:rPr lang="en">
                          <a:solidFill>
                            <a:schemeClr val="lt1"/>
                          </a:solidFill>
                        </a:rPr>
                        <a:t>Shiji Zhou</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spcBef>
                          <a:spcPts val="0"/>
                        </a:spcBef>
                        <a:buNone/>
                      </a:pPr>
                      <a:r>
                        <a:rPr lang="en">
                          <a:solidFill>
                            <a:schemeClr val="lt1"/>
                          </a:solidFill>
                        </a:rPr>
                        <a:t>Prototyper, </a:t>
                      </a:r>
                      <a:r>
                        <a:rPr lang="en">
                          <a:solidFill>
                            <a:schemeClr val="lt1"/>
                          </a:solidFill>
                        </a:rPr>
                        <a:t>Software Architect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9250">
                <a:tc>
                  <a:txBody>
                    <a:bodyPr>
                      <a:noAutofit/>
                    </a:bodyPr>
                    <a:lstStyle/>
                    <a:p>
                      <a:pPr lvl="0" rtl="0" algn="ctr">
                        <a:spcBef>
                          <a:spcPts val="0"/>
                        </a:spcBef>
                        <a:buClr>
                          <a:schemeClr val="dk1"/>
                        </a:buClr>
                        <a:buSzPct val="91666"/>
                        <a:buFont typeface="Arial"/>
                        <a:buNone/>
                      </a:pPr>
                      <a:r>
                        <a:rPr lang="en">
                          <a:solidFill>
                            <a:schemeClr val="lt1"/>
                          </a:solidFill>
                        </a:rPr>
                        <a:t>Yufei Hong</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spcBef>
                          <a:spcPts val="0"/>
                        </a:spcBef>
                        <a:buNone/>
                      </a:pPr>
                      <a:r>
                        <a:rPr lang="en">
                          <a:solidFill>
                            <a:schemeClr val="lt1"/>
                          </a:solidFill>
                        </a:rPr>
                        <a:t>Feasibility </a:t>
                      </a:r>
                      <a:r>
                        <a:rPr lang="en">
                          <a:solidFill>
                            <a:srgbClr val="FFFFFF"/>
                          </a:solidFill>
                        </a:rPr>
                        <a:t>Analyst</a:t>
                      </a:r>
                      <a:r>
                        <a:rPr lang="en">
                          <a:solidFill>
                            <a:srgbClr val="FF0000"/>
                          </a:solidFill>
                        </a:rPr>
                        <a:t>, </a:t>
                      </a:r>
                      <a:r>
                        <a:rPr lang="en">
                          <a:solidFill>
                            <a:schemeClr val="lt1"/>
                          </a:solidFill>
                        </a:rPr>
                        <a:t>Project Manager</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449250">
                <a:tc>
                  <a:txBody>
                    <a:bodyPr>
                      <a:noAutofit/>
                    </a:bodyPr>
                    <a:lstStyle/>
                    <a:p>
                      <a:pPr lvl="0" rtl="0" algn="ctr">
                        <a:spcBef>
                          <a:spcPts val="0"/>
                        </a:spcBef>
                        <a:buNone/>
                      </a:pPr>
                      <a:r>
                        <a:rPr lang="en">
                          <a:solidFill>
                            <a:schemeClr val="lt1"/>
                          </a:solidFill>
                        </a:rPr>
                        <a:t>Guanghe Cao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spcBef>
                          <a:spcPts val="0"/>
                        </a:spcBef>
                        <a:buNone/>
                      </a:pPr>
                      <a:r>
                        <a:rPr lang="en">
                          <a:solidFill>
                            <a:schemeClr val="lt1"/>
                          </a:solidFill>
                        </a:rPr>
                        <a:t>Software Architect, </a:t>
                      </a:r>
                      <a:r>
                        <a:rPr lang="en">
                          <a:solidFill>
                            <a:schemeClr val="lt1"/>
                          </a:solidFill>
                        </a:rPr>
                        <a:t>Life Cycle Planner</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97050">
                <a:tc>
                  <a:txBody>
                    <a:bodyPr>
                      <a:noAutofit/>
                    </a:bodyPr>
                    <a:lstStyle/>
                    <a:p>
                      <a:pPr lvl="0" rtl="0" algn="ctr">
                        <a:spcBef>
                          <a:spcPts val="0"/>
                        </a:spcBef>
                        <a:buClr>
                          <a:schemeClr val="dk1"/>
                        </a:buClr>
                        <a:buSzPct val="78571"/>
                        <a:buFont typeface="Arial"/>
                        <a:buNone/>
                      </a:pPr>
                      <a:r>
                        <a:rPr lang="en">
                          <a:solidFill>
                            <a:schemeClr val="lt1"/>
                          </a:solidFill>
                        </a:rPr>
                        <a:t>Yang Wei </a:t>
                      </a:r>
                    </a:p>
                    <a:p>
                      <a:pPr lvl="0" rtl="0">
                        <a:lnSpc>
                          <a:spcPct val="115000"/>
                        </a:lnSpc>
                        <a:spcBef>
                          <a:spcPts val="0"/>
                        </a:spcBef>
                        <a:buNone/>
                      </a:pPr>
                      <a:r>
                        <a:t/>
                      </a:r>
                      <a:endParaRPr sz="1200">
                        <a:solidFill>
                          <a:srgbClr val="FFFFFF"/>
                        </a:solidFill>
                      </a:endParaRP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spcBef>
                          <a:spcPts val="0"/>
                        </a:spcBef>
                        <a:buNone/>
                      </a:pPr>
                      <a:r>
                        <a:rPr lang="en">
                          <a:solidFill>
                            <a:schemeClr val="lt1"/>
                          </a:solidFill>
                        </a:rPr>
                        <a:t>Operational Concept </a:t>
                      </a:r>
                      <a:r>
                        <a:rPr lang="en">
                          <a:solidFill>
                            <a:schemeClr val="lt1"/>
                          </a:solidFill>
                        </a:rPr>
                        <a:t>Engineer, Prototyper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497050">
                <a:tc>
                  <a:txBody>
                    <a:bodyPr>
                      <a:noAutofit/>
                    </a:bodyPr>
                    <a:lstStyle/>
                    <a:p>
                      <a:pPr lvl="0" rtl="0" algn="ctr">
                        <a:spcBef>
                          <a:spcPts val="0"/>
                        </a:spcBef>
                        <a:buNone/>
                      </a:pPr>
                      <a:r>
                        <a:rPr lang="en">
                          <a:solidFill>
                            <a:schemeClr val="lt1"/>
                          </a:solidFill>
                        </a:rPr>
                        <a:t>Lin Xia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spcBef>
                          <a:spcPts val="0"/>
                        </a:spcBef>
                        <a:buNone/>
                      </a:pPr>
                      <a:r>
                        <a:rPr lang="en">
                          <a:solidFill>
                            <a:schemeClr val="lt1"/>
                          </a:solidFill>
                        </a:rPr>
                        <a:t>Life Cycle Planner, </a:t>
                      </a:r>
                      <a:r>
                        <a:rPr lang="en">
                          <a:solidFill>
                            <a:schemeClr val="lt1"/>
                          </a:solidFill>
                        </a:rPr>
                        <a:t>Feasibility </a:t>
                      </a:r>
                      <a:r>
                        <a:rPr lang="en">
                          <a:solidFill>
                            <a:srgbClr val="FFFFFF"/>
                          </a:solidFill>
                        </a:rPr>
                        <a:t>Analyst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97050">
                <a:tc>
                  <a:txBody>
                    <a:bodyPr>
                      <a:noAutofit/>
                    </a:bodyPr>
                    <a:lstStyle/>
                    <a:p>
                      <a:pPr lvl="0" rtl="0" algn="ctr">
                        <a:spcBef>
                          <a:spcPts val="0"/>
                        </a:spcBef>
                        <a:buNone/>
                      </a:pPr>
                      <a:r>
                        <a:rPr lang="en">
                          <a:solidFill>
                            <a:schemeClr val="lt1"/>
                          </a:solidFill>
                        </a:rPr>
                        <a:t>William Goishi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spcBef>
                          <a:spcPts val="0"/>
                        </a:spcBef>
                        <a:buNone/>
                      </a:pPr>
                      <a:r>
                        <a:rPr lang="en">
                          <a:solidFill>
                            <a:schemeClr val="lt1"/>
                          </a:solidFill>
                        </a:rPr>
                        <a:t>IIV &amp; V, Quality Focal Point, Tester</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bl>
          </a:graphicData>
        </a:graphic>
      </p:graphicFrame>
      <p:sp>
        <p:nvSpPr>
          <p:cNvPr id="445" name="Shape 44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37</a:t>
            </a:r>
          </a:p>
        </p:txBody>
      </p:sp>
      <p:sp>
        <p:nvSpPr>
          <p:cNvPr id="446" name="Shape 44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pic>
        <p:nvPicPr>
          <p:cNvPr id="451" name="Shape 451"/>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452" name="Shape 452"/>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453" name="Shape 453"/>
          <p:cNvSpPr txBox="1"/>
          <p:nvPr/>
        </p:nvSpPr>
        <p:spPr>
          <a:xfrm>
            <a:off x="171350" y="514475"/>
            <a:ext cx="7381500" cy="4572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Stakeholder</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responsibilities</a:t>
            </a:r>
          </a:p>
          <a:p>
            <a:pPr lvl="0" rtl="0">
              <a:spcBef>
                <a:spcPts val="0"/>
              </a:spcBef>
              <a:buNone/>
            </a:pPr>
            <a:r>
              <a:t/>
            </a:r>
            <a:endParaRPr sz="3000">
              <a:solidFill>
                <a:srgbClr val="FFFFFF"/>
              </a:solidFill>
              <a:latin typeface="Arial Rounded"/>
              <a:ea typeface="Arial Rounded"/>
              <a:cs typeface="Arial Rounded"/>
              <a:sym typeface="Arial Rounded"/>
            </a:endParaRPr>
          </a:p>
          <a:p>
            <a:pPr lvl="0" rtl="0">
              <a:spcBef>
                <a:spcPts val="0"/>
              </a:spcBef>
              <a:buNone/>
            </a:pPr>
            <a:r>
              <a:t/>
            </a:r>
            <a:endParaRPr sz="3000">
              <a:solidFill>
                <a:srgbClr val="FFFFFF"/>
              </a:solidFill>
              <a:latin typeface="Arial Rounded"/>
              <a:ea typeface="Arial Rounded"/>
              <a:cs typeface="Arial Rounded"/>
              <a:sym typeface="Arial Rounded"/>
            </a:endParaRPr>
          </a:p>
        </p:txBody>
      </p:sp>
      <p:pic>
        <p:nvPicPr>
          <p:cNvPr descr="stakeholder1.png" id="454" name="Shape 454"/>
          <p:cNvPicPr preferRelativeResize="0"/>
          <p:nvPr/>
        </p:nvPicPr>
        <p:blipFill>
          <a:blip r:embed="rId5">
            <a:alphaModFix/>
          </a:blip>
          <a:stretch>
            <a:fillRect/>
          </a:stretch>
        </p:blipFill>
        <p:spPr>
          <a:xfrm>
            <a:off x="382425" y="554500"/>
            <a:ext cx="8279300" cy="4442275"/>
          </a:xfrm>
          <a:prstGeom prst="rect">
            <a:avLst/>
          </a:prstGeom>
          <a:noFill/>
          <a:ln>
            <a:noFill/>
          </a:ln>
        </p:spPr>
      </p:pic>
      <p:sp>
        <p:nvSpPr>
          <p:cNvPr id="455" name="Shape 45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38</a:t>
            </a:r>
          </a:p>
        </p:txBody>
      </p:sp>
      <p:sp>
        <p:nvSpPr>
          <p:cNvPr id="456" name="Shape 45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pic>
        <p:nvPicPr>
          <p:cNvPr id="461" name="Shape 461"/>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462" name="Shape 462"/>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463" name="Shape 463"/>
          <p:cNvSpPr txBox="1"/>
          <p:nvPr/>
        </p:nvSpPr>
        <p:spPr>
          <a:xfrm>
            <a:off x="171350" y="514475"/>
            <a:ext cx="7381500" cy="4572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Stakeholder</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responsibilities</a:t>
            </a:r>
          </a:p>
          <a:p>
            <a:pPr lvl="0" rtl="0">
              <a:spcBef>
                <a:spcPts val="0"/>
              </a:spcBef>
              <a:buNone/>
            </a:pPr>
            <a:r>
              <a:t/>
            </a:r>
            <a:endParaRPr sz="3000">
              <a:solidFill>
                <a:srgbClr val="FFFFFF"/>
              </a:solidFill>
              <a:latin typeface="Arial Rounded"/>
              <a:ea typeface="Arial Rounded"/>
              <a:cs typeface="Arial Rounded"/>
              <a:sym typeface="Arial Rounded"/>
            </a:endParaRPr>
          </a:p>
          <a:p>
            <a:pPr lvl="0" rtl="0">
              <a:spcBef>
                <a:spcPts val="0"/>
              </a:spcBef>
              <a:buNone/>
            </a:pPr>
            <a:r>
              <a:t/>
            </a:r>
            <a:endParaRPr sz="3000">
              <a:solidFill>
                <a:srgbClr val="FFFFFF"/>
              </a:solidFill>
              <a:latin typeface="Arial Rounded"/>
              <a:ea typeface="Arial Rounded"/>
              <a:cs typeface="Arial Rounded"/>
              <a:sym typeface="Arial Rounded"/>
            </a:endParaRPr>
          </a:p>
        </p:txBody>
      </p:sp>
      <p:pic>
        <p:nvPicPr>
          <p:cNvPr descr="stakeholder2.png" id="464" name="Shape 464"/>
          <p:cNvPicPr preferRelativeResize="0"/>
          <p:nvPr/>
        </p:nvPicPr>
        <p:blipFill>
          <a:blip r:embed="rId5">
            <a:alphaModFix/>
          </a:blip>
          <a:stretch>
            <a:fillRect/>
          </a:stretch>
        </p:blipFill>
        <p:spPr>
          <a:xfrm>
            <a:off x="411100" y="514475"/>
            <a:ext cx="8371226" cy="4482300"/>
          </a:xfrm>
          <a:prstGeom prst="rect">
            <a:avLst/>
          </a:prstGeom>
          <a:noFill/>
          <a:ln>
            <a:noFill/>
          </a:ln>
        </p:spPr>
      </p:pic>
      <p:sp>
        <p:nvSpPr>
          <p:cNvPr id="465" name="Shape 46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39</a:t>
            </a:r>
          </a:p>
        </p:txBody>
      </p:sp>
      <p:sp>
        <p:nvSpPr>
          <p:cNvPr id="466" name="Shape 46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ctrTitle"/>
          </p:nvPr>
        </p:nvSpPr>
        <p:spPr>
          <a:xfrm>
            <a:off x="311708" y="744575"/>
            <a:ext cx="8520600" cy="2052600"/>
          </a:xfrm>
          <a:prstGeom prst="rect">
            <a:avLst/>
          </a:prstGeom>
        </p:spPr>
        <p:txBody>
          <a:bodyPr anchorCtr="0" anchor="b" bIns="91425" lIns="91425" rIns="91425" wrap="square" tIns="91425">
            <a:noAutofit/>
          </a:bodyPr>
          <a:lstStyle/>
          <a:p>
            <a:pPr lvl="0" rtl="0">
              <a:spcBef>
                <a:spcPts val="0"/>
              </a:spcBef>
              <a:buNone/>
            </a:pPr>
            <a:r>
              <a:t/>
            </a:r>
            <a:endParaRPr/>
          </a:p>
        </p:txBody>
      </p:sp>
      <p:sp>
        <p:nvSpPr>
          <p:cNvPr id="87" name="Shape 87"/>
          <p:cNvSpPr txBox="1"/>
          <p:nvPr>
            <p:ph idx="1" type="subTitle"/>
          </p:nvPr>
        </p:nvSpPr>
        <p:spPr>
          <a:xfrm>
            <a:off x="311700" y="2834125"/>
            <a:ext cx="8520600" cy="792600"/>
          </a:xfrm>
          <a:prstGeom prst="rect">
            <a:avLst/>
          </a:prstGeom>
        </p:spPr>
        <p:txBody>
          <a:bodyPr anchorCtr="0" anchor="t" bIns="91425" lIns="91425" rIns="91425" wrap="square" tIns="91425">
            <a:noAutofit/>
          </a:bodyPr>
          <a:lstStyle/>
          <a:p>
            <a:pPr lvl="0" rtl="0">
              <a:spcBef>
                <a:spcPts val="0"/>
              </a:spcBef>
              <a:buNone/>
            </a:pPr>
            <a:r>
              <a:t/>
            </a:r>
            <a:endParaRPr/>
          </a:p>
        </p:txBody>
      </p:sp>
      <p:pic>
        <p:nvPicPr>
          <p:cNvPr id="88" name="Shape 88"/>
          <p:cNvPicPr preferRelativeResize="0"/>
          <p:nvPr/>
        </p:nvPicPr>
        <p:blipFill>
          <a:blip r:embed="rId3">
            <a:alphaModFix/>
          </a:blip>
          <a:stretch>
            <a:fillRect/>
          </a:stretch>
        </p:blipFill>
        <p:spPr>
          <a:xfrm>
            <a:off x="-37075" y="-154975"/>
            <a:ext cx="9230126" cy="5298475"/>
          </a:xfrm>
          <a:prstGeom prst="rect">
            <a:avLst/>
          </a:prstGeom>
          <a:noFill/>
          <a:ln>
            <a:noFill/>
          </a:ln>
        </p:spPr>
      </p:pic>
      <p:pic>
        <p:nvPicPr>
          <p:cNvPr id="89" name="Shape 89"/>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90" name="Shape 90"/>
          <p:cNvSpPr txBox="1"/>
          <p:nvPr/>
        </p:nvSpPr>
        <p:spPr>
          <a:xfrm>
            <a:off x="180200" y="0"/>
            <a:ext cx="4895100" cy="6447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 Operational View</a:t>
            </a:r>
          </a:p>
        </p:txBody>
      </p:sp>
      <p:sp>
        <p:nvSpPr>
          <p:cNvPr id="91" name="Shape 91"/>
          <p:cNvSpPr txBox="1"/>
          <p:nvPr/>
        </p:nvSpPr>
        <p:spPr>
          <a:xfrm>
            <a:off x="1072425" y="969950"/>
            <a:ext cx="7302000" cy="3333300"/>
          </a:xfrm>
          <a:prstGeom prst="rect">
            <a:avLst/>
          </a:prstGeom>
          <a:noFill/>
          <a:ln>
            <a:noFill/>
          </a:ln>
        </p:spPr>
        <p:txBody>
          <a:bodyPr anchorCtr="0" anchor="t" bIns="91425" lIns="91425" rIns="91425" wrap="square" tIns="91425">
            <a:noAutofit/>
          </a:bodyPr>
          <a:lstStyle/>
          <a:p>
            <a:pPr lvl="0" rtl="0">
              <a:spcBef>
                <a:spcPts val="0"/>
              </a:spcBef>
              <a:buNone/>
            </a:pPr>
            <a:r>
              <a:rPr b="1" lang="en" sz="2400">
                <a:solidFill>
                  <a:srgbClr val="FFFFFF"/>
                </a:solidFill>
                <a:latin typeface="Arial Rounded"/>
                <a:ea typeface="Arial Rounded"/>
                <a:cs typeface="Arial Rounded"/>
                <a:sym typeface="Arial Rounded"/>
              </a:rPr>
              <a:t>Strong Point: Team cooperates very well and there is minimal appearance of major conflicts or single source of superiority among engineers.</a:t>
            </a:r>
            <a:r>
              <a:rPr b="1" lang="en" sz="2400">
                <a:latin typeface="Arial Rounded"/>
                <a:ea typeface="Arial Rounded"/>
                <a:cs typeface="Arial Rounded"/>
                <a:sym typeface="Arial Rounded"/>
              </a:rPr>
              <a:t>  </a:t>
            </a:r>
          </a:p>
          <a:p>
            <a:pPr lvl="0" rtl="0">
              <a:spcBef>
                <a:spcPts val="0"/>
              </a:spcBef>
              <a:buNone/>
            </a:pPr>
            <a:r>
              <a:t/>
            </a:r>
            <a:endParaRPr b="1" sz="2400">
              <a:latin typeface="Arial Rounded"/>
              <a:ea typeface="Arial Rounded"/>
              <a:cs typeface="Arial Rounded"/>
              <a:sym typeface="Arial Rounded"/>
            </a:endParaRPr>
          </a:p>
          <a:p>
            <a:pPr lvl="0" rtl="0">
              <a:spcBef>
                <a:spcPts val="0"/>
              </a:spcBef>
              <a:buNone/>
            </a:pPr>
            <a:r>
              <a:rPr b="1" lang="en" sz="2400">
                <a:solidFill>
                  <a:srgbClr val="FFFFFF"/>
                </a:solidFill>
                <a:latin typeface="Arial Rounded"/>
                <a:ea typeface="Arial Rounded"/>
                <a:cs typeface="Arial Rounded"/>
                <a:sym typeface="Arial Rounded"/>
              </a:rPr>
              <a:t>Weak Point:</a:t>
            </a:r>
            <a:r>
              <a:rPr lang="en" sz="2400">
                <a:solidFill>
                  <a:srgbClr val="FFFFFF"/>
                </a:solidFill>
              </a:rPr>
              <a:t> </a:t>
            </a:r>
            <a:r>
              <a:rPr lang="en" sz="2400">
                <a:solidFill>
                  <a:srgbClr val="FFFFFF"/>
                </a:solidFill>
                <a:latin typeface="Arial Rounded"/>
                <a:ea typeface="Arial Rounded"/>
                <a:cs typeface="Arial Rounded"/>
                <a:sym typeface="Arial Rounded"/>
              </a:rPr>
              <a:t>Short Term nature of the project creates operational problems for the team through constraints and lack of peer programming.  </a:t>
            </a:r>
          </a:p>
        </p:txBody>
      </p:sp>
      <p:sp>
        <p:nvSpPr>
          <p:cNvPr id="92" name="Shape 92"/>
          <p:cNvSpPr txBox="1"/>
          <p:nvPr/>
        </p:nvSpPr>
        <p:spPr>
          <a:xfrm>
            <a:off x="8597825" y="-60125"/>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4</a:t>
            </a:r>
          </a:p>
        </p:txBody>
      </p:sp>
      <p:sp>
        <p:nvSpPr>
          <p:cNvPr id="93" name="Shape 9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pic>
        <p:nvPicPr>
          <p:cNvPr id="471" name="Shape 471"/>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472" name="Shape 472"/>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473" name="Shape 473"/>
          <p:cNvSpPr txBox="1"/>
          <p:nvPr/>
        </p:nvSpPr>
        <p:spPr>
          <a:xfrm>
            <a:off x="180200" y="0"/>
            <a:ext cx="4026600" cy="6447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Exploration phase</a:t>
            </a:r>
          </a:p>
        </p:txBody>
      </p:sp>
      <p:sp>
        <p:nvSpPr>
          <p:cNvPr id="474" name="Shape 474"/>
          <p:cNvSpPr txBox="1"/>
          <p:nvPr/>
        </p:nvSpPr>
        <p:spPr>
          <a:xfrm>
            <a:off x="898950" y="877650"/>
            <a:ext cx="7553100" cy="3947700"/>
          </a:xfrm>
          <a:prstGeom prst="rect">
            <a:avLst/>
          </a:prstGeom>
          <a:noFill/>
          <a:ln>
            <a:noFill/>
          </a:ln>
        </p:spPr>
        <p:txBody>
          <a:bodyPr anchorCtr="0" anchor="ctr" bIns="91425" lIns="91425" rIns="91425" wrap="square" tIns="91425">
            <a:noAutofit/>
          </a:bodyPr>
          <a:lstStyle/>
          <a:p>
            <a:pPr indent="-69850" lvl="0" marL="0" rtl="0">
              <a:lnSpc>
                <a:spcPct val="115000"/>
              </a:lnSpc>
              <a:spcBef>
                <a:spcPts val="0"/>
              </a:spcBef>
              <a:buClr>
                <a:schemeClr val="dk1"/>
              </a:buClr>
              <a:buSzPct val="61111"/>
              <a:buFont typeface="Arial"/>
              <a:buNone/>
            </a:pPr>
            <a:r>
              <a:rPr b="1" lang="en" sz="1800">
                <a:solidFill>
                  <a:srgbClr val="FFFFFF"/>
                </a:solidFill>
                <a:latin typeface="Arial Rounded"/>
                <a:ea typeface="Arial Rounded"/>
                <a:cs typeface="Arial Rounded"/>
                <a:sym typeface="Arial Rounded"/>
              </a:rPr>
              <a:t>Duration:</a:t>
            </a:r>
            <a:r>
              <a:rPr lang="en" sz="1800">
                <a:solidFill>
                  <a:srgbClr val="FFFFFF"/>
                </a:solidFill>
                <a:latin typeface="Arial Rounded"/>
                <a:ea typeface="Arial Rounded"/>
                <a:cs typeface="Arial Rounded"/>
                <a:sym typeface="Arial Rounded"/>
              </a:rPr>
              <a:t> 09/12/2017-09/22/2017</a:t>
            </a:r>
          </a:p>
          <a:p>
            <a:pPr indent="-69850" lvl="0" marL="0" rtl="0">
              <a:lnSpc>
                <a:spcPct val="115000"/>
              </a:lnSpc>
              <a:spcBef>
                <a:spcPts val="0"/>
              </a:spcBef>
              <a:buClr>
                <a:schemeClr val="dk1"/>
              </a:buClr>
              <a:buFont typeface="Arial"/>
              <a:buNone/>
            </a:pPr>
            <a:r>
              <a:t/>
            </a:r>
            <a:endParaRPr sz="1800">
              <a:solidFill>
                <a:srgbClr val="FFFFFF"/>
              </a:solidFill>
              <a:latin typeface="Arial Rounded"/>
              <a:ea typeface="Arial Rounded"/>
              <a:cs typeface="Arial Rounded"/>
              <a:sym typeface="Arial Rounded"/>
            </a:endParaRPr>
          </a:p>
          <a:p>
            <a:pPr indent="-69850" lvl="0" marL="0" rtl="0" algn="just">
              <a:lnSpc>
                <a:spcPct val="115000"/>
              </a:lnSpc>
              <a:spcBef>
                <a:spcPts val="0"/>
              </a:spcBef>
              <a:buClr>
                <a:schemeClr val="dk1"/>
              </a:buClr>
              <a:buSzPct val="61111"/>
              <a:buFont typeface="Arial"/>
              <a:buNone/>
            </a:pPr>
            <a:r>
              <a:rPr b="1" lang="en" sz="1800">
                <a:solidFill>
                  <a:schemeClr val="lt1"/>
                </a:solidFill>
                <a:latin typeface="Arial Rounded"/>
                <a:ea typeface="Arial Rounded"/>
                <a:cs typeface="Arial Rounded"/>
                <a:sym typeface="Arial Rounded"/>
              </a:rPr>
              <a:t>Activities</a:t>
            </a:r>
          </a:p>
          <a:p>
            <a:pPr indent="-342900" lvl="0" marL="457200" rtl="0">
              <a:lnSpc>
                <a:spcPct val="115000"/>
              </a:lnSpc>
              <a:spcBef>
                <a:spcPts val="0"/>
              </a:spcBef>
              <a:buClr>
                <a:srgbClr val="FFFFFF"/>
              </a:buClr>
              <a:buSzPct val="100000"/>
              <a:buFont typeface="Arial Rounded"/>
              <a:buChar char="●"/>
            </a:pPr>
            <a:r>
              <a:rPr lang="en" sz="1800">
                <a:solidFill>
                  <a:srgbClr val="FFFFFF"/>
                </a:solidFill>
                <a:latin typeface="Arial Rounded"/>
                <a:ea typeface="Arial Rounded"/>
                <a:cs typeface="Arial Rounded"/>
                <a:sym typeface="Arial Rounded"/>
              </a:rPr>
              <a:t>Identify initial scope of the product </a:t>
            </a:r>
          </a:p>
          <a:p>
            <a:pPr indent="-342900" lvl="0" marL="457200" rtl="0">
              <a:lnSpc>
                <a:spcPct val="115000"/>
              </a:lnSpc>
              <a:spcBef>
                <a:spcPts val="0"/>
              </a:spcBef>
              <a:buClr>
                <a:srgbClr val="FFFFFF"/>
              </a:buClr>
              <a:buSzPct val="100000"/>
              <a:buFont typeface="Arial Rounded"/>
              <a:buChar char="●"/>
            </a:pPr>
            <a:r>
              <a:rPr lang="en" sz="1800">
                <a:solidFill>
                  <a:srgbClr val="FFFFFF"/>
                </a:solidFill>
                <a:latin typeface="Arial Rounded"/>
                <a:ea typeface="Arial Rounded"/>
                <a:cs typeface="Arial Rounded"/>
                <a:sym typeface="Arial Rounded"/>
              </a:rPr>
              <a:t>Understand the application architecture and product plan</a:t>
            </a:r>
          </a:p>
          <a:p>
            <a:pPr indent="-342900" lvl="0" marL="457200" rtl="0">
              <a:lnSpc>
                <a:spcPct val="115000"/>
              </a:lnSpc>
              <a:spcBef>
                <a:spcPts val="0"/>
              </a:spcBef>
              <a:buClr>
                <a:srgbClr val="FFFFFF"/>
              </a:buClr>
              <a:buSzPct val="100000"/>
              <a:buFont typeface="Arial Rounded"/>
              <a:buChar char="●"/>
            </a:pPr>
            <a:r>
              <a:rPr lang="en" sz="1800">
                <a:solidFill>
                  <a:srgbClr val="FFFFFF"/>
                </a:solidFill>
                <a:latin typeface="Arial Rounded"/>
                <a:ea typeface="Arial Rounded"/>
                <a:cs typeface="Arial Rounded"/>
                <a:sym typeface="Arial Rounded"/>
              </a:rPr>
              <a:t>Decide the team roles</a:t>
            </a:r>
          </a:p>
          <a:p>
            <a:pPr lvl="0" rtl="0">
              <a:lnSpc>
                <a:spcPct val="115000"/>
              </a:lnSpc>
              <a:spcBef>
                <a:spcPts val="0"/>
              </a:spcBef>
              <a:buNone/>
            </a:pPr>
            <a:r>
              <a:t/>
            </a:r>
            <a:endParaRPr sz="1800">
              <a:solidFill>
                <a:srgbClr val="FFFFFF"/>
              </a:solidFill>
              <a:latin typeface="Arial Rounded"/>
              <a:ea typeface="Arial Rounded"/>
              <a:cs typeface="Arial Rounded"/>
              <a:sym typeface="Arial Rounded"/>
            </a:endParaRPr>
          </a:p>
          <a:p>
            <a:pPr indent="-69850" lvl="0" marL="0" rtl="0">
              <a:lnSpc>
                <a:spcPct val="115000"/>
              </a:lnSpc>
              <a:spcBef>
                <a:spcPts val="0"/>
              </a:spcBef>
              <a:buClr>
                <a:schemeClr val="dk1"/>
              </a:buClr>
              <a:buSzPct val="61111"/>
              <a:buFont typeface="Arial"/>
              <a:buNone/>
            </a:pPr>
            <a:r>
              <a:rPr b="1" lang="en" sz="1800">
                <a:solidFill>
                  <a:srgbClr val="FFFFFF"/>
                </a:solidFill>
                <a:latin typeface="Arial Rounded"/>
                <a:ea typeface="Arial Rounded"/>
                <a:cs typeface="Arial Rounded"/>
                <a:sym typeface="Arial Rounded"/>
              </a:rPr>
              <a:t>Deliverables</a:t>
            </a:r>
            <a:r>
              <a:rPr lang="en" sz="1800">
                <a:solidFill>
                  <a:srgbClr val="FFFFFF"/>
                </a:solidFill>
                <a:latin typeface="Arial Rounded"/>
                <a:ea typeface="Arial Rounded"/>
                <a:cs typeface="Arial Rounded"/>
                <a:sym typeface="Arial Rounded"/>
              </a:rPr>
              <a:t>: Valuation Report and Team Website, Client Interaction Report, </a:t>
            </a:r>
            <a:r>
              <a:rPr lang="en" sz="1800">
                <a:solidFill>
                  <a:srgbClr val="FFFFFF"/>
                </a:solidFill>
                <a:latin typeface="Arial Rounded"/>
                <a:ea typeface="Arial Rounded"/>
                <a:cs typeface="Arial Rounded"/>
                <a:sym typeface="Arial Rounded"/>
              </a:rPr>
              <a:t>Project Plan, Progress Report.</a:t>
            </a:r>
          </a:p>
          <a:p>
            <a:pPr indent="-69850" lvl="0" marL="0" rtl="0" algn="just">
              <a:lnSpc>
                <a:spcPct val="115000"/>
              </a:lnSpc>
              <a:spcBef>
                <a:spcPts val="0"/>
              </a:spcBef>
              <a:buClr>
                <a:schemeClr val="dk1"/>
              </a:buClr>
              <a:buFont typeface="Arial"/>
              <a:buNone/>
            </a:pPr>
            <a:r>
              <a:t/>
            </a:r>
            <a:endParaRPr sz="1800">
              <a:solidFill>
                <a:srgbClr val="FFFFFF"/>
              </a:solidFill>
              <a:latin typeface="Arial Rounded"/>
              <a:ea typeface="Arial Rounded"/>
              <a:cs typeface="Arial Rounded"/>
              <a:sym typeface="Arial Rounded"/>
            </a:endParaRPr>
          </a:p>
          <a:p>
            <a:pPr indent="-69850" lvl="0" marL="0" rtl="0" algn="just">
              <a:lnSpc>
                <a:spcPct val="115000"/>
              </a:lnSpc>
              <a:spcBef>
                <a:spcPts val="0"/>
              </a:spcBef>
              <a:buClr>
                <a:schemeClr val="dk1"/>
              </a:buClr>
              <a:buFont typeface="Arial"/>
              <a:buNone/>
            </a:pPr>
            <a:r>
              <a:t/>
            </a:r>
            <a:endParaRPr sz="1800">
              <a:solidFill>
                <a:srgbClr val="FFFFFF"/>
              </a:solidFill>
              <a:latin typeface="Arial Rounded"/>
              <a:ea typeface="Arial Rounded"/>
              <a:cs typeface="Arial Rounded"/>
              <a:sym typeface="Arial Rounded"/>
            </a:endParaRPr>
          </a:p>
          <a:p>
            <a:pPr indent="-69850" lvl="0" marL="0" rtl="0" algn="just">
              <a:lnSpc>
                <a:spcPct val="115000"/>
              </a:lnSpc>
              <a:spcBef>
                <a:spcPts val="0"/>
              </a:spcBef>
              <a:buClr>
                <a:schemeClr val="dk1"/>
              </a:buClr>
              <a:buSzPct val="61111"/>
              <a:buFont typeface="Arial"/>
              <a:buNone/>
            </a:pPr>
            <a:r>
              <a:rPr b="1" lang="en" sz="1800">
                <a:solidFill>
                  <a:srgbClr val="FFFFFF"/>
                </a:solidFill>
                <a:latin typeface="Arial Rounded"/>
                <a:ea typeface="Arial Rounded"/>
                <a:cs typeface="Arial Rounded"/>
                <a:sym typeface="Arial Rounded"/>
              </a:rPr>
              <a:t>Milestone</a:t>
            </a:r>
            <a:r>
              <a:rPr lang="en" sz="1800">
                <a:solidFill>
                  <a:srgbClr val="FFFFFF"/>
                </a:solidFill>
                <a:latin typeface="Arial Rounded"/>
                <a:ea typeface="Arial Rounded"/>
                <a:cs typeface="Arial Rounded"/>
                <a:sym typeface="Arial Rounded"/>
              </a:rPr>
              <a:t>: Valuation Commitment Review</a:t>
            </a:r>
          </a:p>
          <a:p>
            <a:pPr lvl="0" rtl="0">
              <a:spcBef>
                <a:spcPts val="0"/>
              </a:spcBef>
              <a:buNone/>
            </a:pPr>
            <a:r>
              <a:t/>
            </a:r>
            <a:endParaRPr sz="1200">
              <a:solidFill>
                <a:srgbClr val="FFFFFF"/>
              </a:solidFill>
              <a:latin typeface="Arial Rounded"/>
              <a:ea typeface="Arial Rounded"/>
              <a:cs typeface="Arial Rounded"/>
              <a:sym typeface="Arial Rounded"/>
            </a:endParaRPr>
          </a:p>
        </p:txBody>
      </p:sp>
      <p:sp>
        <p:nvSpPr>
          <p:cNvPr id="475" name="Shape 47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40</a:t>
            </a:r>
          </a:p>
        </p:txBody>
      </p:sp>
      <p:sp>
        <p:nvSpPr>
          <p:cNvPr id="476" name="Shape 47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pic>
        <p:nvPicPr>
          <p:cNvPr id="481" name="Shape 481"/>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482" name="Shape 482"/>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483" name="Shape 483"/>
          <p:cNvSpPr txBox="1"/>
          <p:nvPr/>
        </p:nvSpPr>
        <p:spPr>
          <a:xfrm>
            <a:off x="180200" y="302375"/>
            <a:ext cx="4928100" cy="4572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Valuation phase</a:t>
            </a:r>
          </a:p>
          <a:p>
            <a:pPr lvl="0" rtl="0">
              <a:spcBef>
                <a:spcPts val="0"/>
              </a:spcBef>
              <a:buNone/>
            </a:pPr>
            <a:r>
              <a:t/>
            </a:r>
            <a:endParaRPr sz="3000">
              <a:solidFill>
                <a:srgbClr val="FFFFFF"/>
              </a:solidFill>
              <a:latin typeface="Arial Rounded"/>
              <a:ea typeface="Arial Rounded"/>
              <a:cs typeface="Arial Rounded"/>
              <a:sym typeface="Arial Rounded"/>
            </a:endParaRPr>
          </a:p>
        </p:txBody>
      </p:sp>
      <p:sp>
        <p:nvSpPr>
          <p:cNvPr id="484" name="Shape 484"/>
          <p:cNvSpPr txBox="1"/>
          <p:nvPr/>
        </p:nvSpPr>
        <p:spPr>
          <a:xfrm>
            <a:off x="898950" y="1016375"/>
            <a:ext cx="7553100" cy="4075800"/>
          </a:xfrm>
          <a:prstGeom prst="rect">
            <a:avLst/>
          </a:prstGeom>
          <a:noFill/>
          <a:ln>
            <a:noFill/>
          </a:ln>
        </p:spPr>
        <p:txBody>
          <a:bodyPr anchorCtr="0" anchor="ctr" bIns="91425" lIns="91425" rIns="91425" wrap="square" tIns="91425">
            <a:noAutofit/>
          </a:bodyPr>
          <a:lstStyle/>
          <a:p>
            <a:pPr indent="-69850" lvl="0" marL="0" rtl="0">
              <a:lnSpc>
                <a:spcPct val="115000"/>
              </a:lnSpc>
              <a:spcBef>
                <a:spcPts val="0"/>
              </a:spcBef>
              <a:buClr>
                <a:schemeClr val="dk1"/>
              </a:buClr>
              <a:buSzPct val="61111"/>
              <a:buFont typeface="Arial"/>
              <a:buNone/>
            </a:pPr>
            <a:r>
              <a:rPr b="1" lang="en" sz="1800">
                <a:solidFill>
                  <a:srgbClr val="FFFFFF"/>
                </a:solidFill>
                <a:latin typeface="Arial Rounded"/>
                <a:ea typeface="Arial Rounded"/>
                <a:cs typeface="Arial Rounded"/>
                <a:sym typeface="Arial Rounded"/>
              </a:rPr>
              <a:t>Duration:</a:t>
            </a:r>
            <a:r>
              <a:rPr lang="en" sz="1800">
                <a:solidFill>
                  <a:srgbClr val="FFFFFF"/>
                </a:solidFill>
                <a:latin typeface="Arial Rounded"/>
                <a:ea typeface="Arial Rounded"/>
                <a:cs typeface="Arial Rounded"/>
                <a:sym typeface="Arial Rounded"/>
              </a:rPr>
              <a:t> 09/22/2017-10/2/2017</a:t>
            </a:r>
          </a:p>
          <a:p>
            <a:pPr indent="-69850" lvl="0" marL="0" rtl="0">
              <a:lnSpc>
                <a:spcPct val="115000"/>
              </a:lnSpc>
              <a:spcBef>
                <a:spcPts val="0"/>
              </a:spcBef>
              <a:buClr>
                <a:schemeClr val="dk1"/>
              </a:buClr>
              <a:buFont typeface="Arial"/>
              <a:buNone/>
            </a:pPr>
            <a:r>
              <a:t/>
            </a:r>
            <a:endParaRPr sz="1800">
              <a:solidFill>
                <a:srgbClr val="FFFFFF"/>
              </a:solidFill>
              <a:latin typeface="Arial Rounded"/>
              <a:ea typeface="Arial Rounded"/>
              <a:cs typeface="Arial Rounded"/>
              <a:sym typeface="Arial Rounded"/>
            </a:endParaRPr>
          </a:p>
          <a:p>
            <a:pPr indent="-69850" lvl="0" marL="0" rtl="0">
              <a:lnSpc>
                <a:spcPct val="115000"/>
              </a:lnSpc>
              <a:spcBef>
                <a:spcPts val="0"/>
              </a:spcBef>
              <a:buClr>
                <a:schemeClr val="dk1"/>
              </a:buClr>
              <a:buSzPct val="61111"/>
              <a:buFont typeface="Arial"/>
              <a:buNone/>
            </a:pPr>
            <a:r>
              <a:rPr b="1" lang="en" sz="1800">
                <a:solidFill>
                  <a:schemeClr val="lt1"/>
                </a:solidFill>
                <a:latin typeface="Arial Rounded"/>
                <a:ea typeface="Arial Rounded"/>
                <a:cs typeface="Arial Rounded"/>
                <a:sym typeface="Arial Rounded"/>
              </a:rPr>
              <a:t>Activities</a:t>
            </a:r>
            <a:r>
              <a:rPr b="1" lang="en" sz="1800">
                <a:solidFill>
                  <a:srgbClr val="FFFFFF"/>
                </a:solidFill>
                <a:latin typeface="Arial Rounded"/>
                <a:ea typeface="Arial Rounded"/>
                <a:cs typeface="Arial Rounded"/>
                <a:sym typeface="Arial Rounded"/>
              </a:rPr>
              <a:t>:</a:t>
            </a:r>
            <a:r>
              <a:rPr lang="en" sz="1800">
                <a:solidFill>
                  <a:srgbClr val="FFFFFF"/>
                </a:solidFill>
                <a:latin typeface="Arial Rounded"/>
                <a:ea typeface="Arial Rounded"/>
                <a:cs typeface="Arial Rounded"/>
                <a:sym typeface="Arial Rounded"/>
              </a:rPr>
              <a:t> </a:t>
            </a:r>
          </a:p>
          <a:p>
            <a:pPr indent="-342900" lvl="0" marL="457200" rtl="0">
              <a:lnSpc>
                <a:spcPct val="115000"/>
              </a:lnSpc>
              <a:spcBef>
                <a:spcPts val="0"/>
              </a:spcBef>
              <a:buClr>
                <a:srgbClr val="FFFFFF"/>
              </a:buClr>
              <a:buSzPct val="100000"/>
              <a:buFont typeface="Arial Rounded"/>
              <a:buChar char="●"/>
            </a:pPr>
            <a:r>
              <a:rPr lang="en" sz="1800">
                <a:solidFill>
                  <a:srgbClr val="FFFFFF"/>
                </a:solidFill>
                <a:latin typeface="Arial Rounded"/>
                <a:ea typeface="Arial Rounded"/>
                <a:cs typeface="Arial Rounded"/>
                <a:sym typeface="Arial Rounded"/>
              </a:rPr>
              <a:t>Plan the final function and requirement. </a:t>
            </a:r>
          </a:p>
          <a:p>
            <a:pPr indent="-342900" lvl="0" marL="457200" rtl="0">
              <a:lnSpc>
                <a:spcPct val="115000"/>
              </a:lnSpc>
              <a:spcBef>
                <a:spcPts val="0"/>
              </a:spcBef>
              <a:buClr>
                <a:srgbClr val="FFFFFF"/>
              </a:buClr>
              <a:buSzPct val="100000"/>
              <a:buFont typeface="Arial Rounded"/>
              <a:buChar char="●"/>
            </a:pPr>
            <a:r>
              <a:rPr lang="en" sz="1800">
                <a:solidFill>
                  <a:srgbClr val="FFFFFF"/>
                </a:solidFill>
                <a:latin typeface="Arial Rounded"/>
                <a:ea typeface="Arial Rounded"/>
                <a:cs typeface="Arial Rounded"/>
                <a:sym typeface="Arial Rounded"/>
              </a:rPr>
              <a:t>Seek the potential COTS </a:t>
            </a:r>
          </a:p>
          <a:p>
            <a:pPr indent="-342900" lvl="0" marL="457200" rtl="0">
              <a:lnSpc>
                <a:spcPct val="115000"/>
              </a:lnSpc>
              <a:spcBef>
                <a:spcPts val="0"/>
              </a:spcBef>
              <a:buClr>
                <a:srgbClr val="FFFFFF"/>
              </a:buClr>
              <a:buSzPct val="100000"/>
              <a:buFont typeface="Arial Rounded"/>
              <a:buChar char="●"/>
            </a:pPr>
            <a:r>
              <a:rPr lang="en" sz="1800">
                <a:solidFill>
                  <a:srgbClr val="FFFFFF"/>
                </a:solidFill>
                <a:latin typeface="Arial Rounded"/>
                <a:ea typeface="Arial Rounded"/>
                <a:cs typeface="Arial Rounded"/>
                <a:sym typeface="Arial Rounded"/>
              </a:rPr>
              <a:t>Identify all the risks and rank them. </a:t>
            </a:r>
          </a:p>
          <a:p>
            <a:pPr indent="-342900" lvl="0" marL="457200" rtl="0">
              <a:lnSpc>
                <a:spcPct val="115000"/>
              </a:lnSpc>
              <a:spcBef>
                <a:spcPts val="0"/>
              </a:spcBef>
              <a:buClr>
                <a:srgbClr val="FFFFFF"/>
              </a:buClr>
              <a:buSzPct val="100000"/>
              <a:buFont typeface="Arial Rounded"/>
              <a:buChar char="●"/>
            </a:pPr>
            <a:r>
              <a:rPr lang="en" sz="1800">
                <a:solidFill>
                  <a:srgbClr val="FFFFFF"/>
                </a:solidFill>
                <a:latin typeface="Arial Rounded"/>
                <a:ea typeface="Arial Rounded"/>
                <a:cs typeface="Arial Rounded"/>
                <a:sym typeface="Arial Rounded"/>
              </a:rPr>
              <a:t>Attempt to implement the high risk prototype </a:t>
            </a:r>
          </a:p>
          <a:p>
            <a:pPr lvl="0" rtl="0">
              <a:lnSpc>
                <a:spcPct val="115000"/>
              </a:lnSpc>
              <a:spcBef>
                <a:spcPts val="0"/>
              </a:spcBef>
              <a:buNone/>
            </a:pPr>
            <a:r>
              <a:t/>
            </a:r>
            <a:endParaRPr sz="1800">
              <a:solidFill>
                <a:srgbClr val="FFFFFF"/>
              </a:solidFill>
              <a:latin typeface="Arial Rounded"/>
              <a:ea typeface="Arial Rounded"/>
              <a:cs typeface="Arial Rounded"/>
              <a:sym typeface="Arial Rounded"/>
            </a:endParaRPr>
          </a:p>
          <a:p>
            <a:pPr indent="-69850" lvl="0" marL="0" rtl="0">
              <a:lnSpc>
                <a:spcPct val="115000"/>
              </a:lnSpc>
              <a:spcBef>
                <a:spcPts val="0"/>
              </a:spcBef>
              <a:buClr>
                <a:schemeClr val="dk1"/>
              </a:buClr>
              <a:buSzPct val="61111"/>
              <a:buFont typeface="Arial"/>
              <a:buNone/>
            </a:pPr>
            <a:r>
              <a:rPr b="1" lang="en" sz="1800">
                <a:solidFill>
                  <a:srgbClr val="FFFFFF"/>
                </a:solidFill>
                <a:latin typeface="Arial Rounded"/>
                <a:ea typeface="Arial Rounded"/>
                <a:cs typeface="Arial Rounded"/>
                <a:sym typeface="Arial Rounded"/>
              </a:rPr>
              <a:t>Deliverables</a:t>
            </a:r>
            <a:r>
              <a:rPr lang="en" sz="1800">
                <a:solidFill>
                  <a:srgbClr val="FFFFFF"/>
                </a:solidFill>
                <a:latin typeface="Arial Rounded"/>
                <a:ea typeface="Arial Rounded"/>
                <a:cs typeface="Arial Rounded"/>
                <a:sym typeface="Arial Rounded"/>
              </a:rPr>
              <a:t>: Win-Condition Report, High Risk Prototype, </a:t>
            </a:r>
            <a:r>
              <a:rPr lang="en" sz="1800">
                <a:solidFill>
                  <a:srgbClr val="FFFFFF"/>
                </a:solidFill>
                <a:latin typeface="Arial Rounded"/>
                <a:ea typeface="Arial Rounded"/>
                <a:cs typeface="Arial Rounded"/>
                <a:sym typeface="Arial Rounded"/>
              </a:rPr>
              <a:t>Project Plan, Progress Report.</a:t>
            </a:r>
          </a:p>
          <a:p>
            <a:pPr indent="-69850" lvl="0" marL="0" rtl="0">
              <a:lnSpc>
                <a:spcPct val="115000"/>
              </a:lnSpc>
              <a:spcBef>
                <a:spcPts val="0"/>
              </a:spcBef>
              <a:buClr>
                <a:schemeClr val="dk1"/>
              </a:buClr>
              <a:buFont typeface="Arial"/>
              <a:buNone/>
            </a:pPr>
            <a:r>
              <a:t/>
            </a:r>
            <a:endParaRPr b="1" sz="1800">
              <a:solidFill>
                <a:srgbClr val="FFFFFF"/>
              </a:solidFill>
              <a:latin typeface="Arial Rounded"/>
              <a:ea typeface="Arial Rounded"/>
              <a:cs typeface="Arial Rounded"/>
              <a:sym typeface="Arial Rounded"/>
            </a:endParaRPr>
          </a:p>
          <a:p>
            <a:pPr indent="-69850" lvl="0" marL="0" rtl="0">
              <a:lnSpc>
                <a:spcPct val="115000"/>
              </a:lnSpc>
              <a:spcBef>
                <a:spcPts val="0"/>
              </a:spcBef>
              <a:buClr>
                <a:schemeClr val="dk1"/>
              </a:buClr>
              <a:buSzPct val="61111"/>
              <a:buFont typeface="Arial"/>
              <a:buNone/>
            </a:pPr>
            <a:r>
              <a:rPr b="1" lang="en" sz="1800">
                <a:solidFill>
                  <a:srgbClr val="FFFFFF"/>
                </a:solidFill>
                <a:latin typeface="Arial Rounded"/>
                <a:ea typeface="Arial Rounded"/>
                <a:cs typeface="Arial Rounded"/>
                <a:sym typeface="Arial Rounded"/>
              </a:rPr>
              <a:t>Milestone</a:t>
            </a:r>
            <a:r>
              <a:rPr lang="en" sz="1800">
                <a:solidFill>
                  <a:srgbClr val="FFFFFF"/>
                </a:solidFill>
                <a:latin typeface="Arial Rounded"/>
                <a:ea typeface="Arial Rounded"/>
                <a:cs typeface="Arial Rounded"/>
                <a:sym typeface="Arial Rounded"/>
              </a:rPr>
              <a:t>:</a:t>
            </a:r>
            <a:r>
              <a:rPr lang="en" sz="1800">
                <a:solidFill>
                  <a:srgbClr val="FF0000"/>
                </a:solidFill>
                <a:latin typeface="Arial Rounded"/>
                <a:ea typeface="Arial Rounded"/>
                <a:cs typeface="Arial Rounded"/>
                <a:sym typeface="Arial Rounded"/>
              </a:rPr>
              <a:t> </a:t>
            </a:r>
            <a:r>
              <a:rPr lang="en" sz="1800">
                <a:solidFill>
                  <a:srgbClr val="FFFFFF"/>
                </a:solidFill>
                <a:latin typeface="Arial Rounded"/>
                <a:ea typeface="Arial Rounded"/>
                <a:cs typeface="Arial Rounded"/>
                <a:sym typeface="Arial Rounded"/>
              </a:rPr>
              <a:t>Foundation Commitment Review</a:t>
            </a:r>
          </a:p>
          <a:p>
            <a:pPr indent="-69850" lvl="0" marL="0" rtl="0">
              <a:lnSpc>
                <a:spcPct val="115000"/>
              </a:lnSpc>
              <a:spcBef>
                <a:spcPts val="0"/>
              </a:spcBef>
              <a:buClr>
                <a:schemeClr val="dk1"/>
              </a:buClr>
              <a:buFont typeface="Arial"/>
              <a:buNone/>
            </a:pPr>
            <a:r>
              <a:t/>
            </a:r>
            <a:endParaRPr sz="1800">
              <a:solidFill>
                <a:srgbClr val="FFFFFF"/>
              </a:solidFill>
              <a:latin typeface="Arial Rounded"/>
              <a:ea typeface="Arial Rounded"/>
              <a:cs typeface="Arial Rounded"/>
              <a:sym typeface="Arial Rounded"/>
            </a:endParaRPr>
          </a:p>
          <a:p>
            <a:pPr lvl="0" rtl="0">
              <a:spcBef>
                <a:spcPts val="0"/>
              </a:spcBef>
              <a:buNone/>
            </a:pPr>
            <a:r>
              <a:t/>
            </a:r>
            <a:endParaRPr sz="1800">
              <a:solidFill>
                <a:srgbClr val="FFFFFF"/>
              </a:solidFill>
              <a:latin typeface="Arial Rounded"/>
              <a:ea typeface="Arial Rounded"/>
              <a:cs typeface="Arial Rounded"/>
              <a:sym typeface="Arial Rounded"/>
            </a:endParaRPr>
          </a:p>
        </p:txBody>
      </p:sp>
      <p:sp>
        <p:nvSpPr>
          <p:cNvPr id="485" name="Shape 48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41</a:t>
            </a:r>
          </a:p>
        </p:txBody>
      </p:sp>
      <p:sp>
        <p:nvSpPr>
          <p:cNvPr id="486" name="Shape 48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pic>
        <p:nvPicPr>
          <p:cNvPr id="491" name="Shape 491"/>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492" name="Shape 492"/>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493" name="Shape 493"/>
          <p:cNvSpPr txBox="1"/>
          <p:nvPr/>
        </p:nvSpPr>
        <p:spPr>
          <a:xfrm>
            <a:off x="171350" y="514475"/>
            <a:ext cx="4928100" cy="4572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Foundation phase</a:t>
            </a:r>
          </a:p>
          <a:p>
            <a:pPr lvl="0" rtl="0">
              <a:spcBef>
                <a:spcPts val="0"/>
              </a:spcBef>
              <a:buNone/>
            </a:pPr>
            <a:r>
              <a:t/>
            </a:r>
            <a:endParaRPr sz="3000">
              <a:solidFill>
                <a:srgbClr val="FFFFFF"/>
              </a:solidFill>
              <a:latin typeface="Arial Rounded"/>
              <a:ea typeface="Arial Rounded"/>
              <a:cs typeface="Arial Rounded"/>
              <a:sym typeface="Arial Rounded"/>
            </a:endParaRPr>
          </a:p>
          <a:p>
            <a:pPr lvl="0" rtl="0">
              <a:spcBef>
                <a:spcPts val="0"/>
              </a:spcBef>
              <a:buNone/>
            </a:pPr>
            <a:r>
              <a:t/>
            </a:r>
            <a:endParaRPr sz="3000">
              <a:solidFill>
                <a:srgbClr val="FFFFFF"/>
              </a:solidFill>
              <a:latin typeface="Arial Rounded"/>
              <a:ea typeface="Arial Rounded"/>
              <a:cs typeface="Arial Rounded"/>
              <a:sym typeface="Arial Rounded"/>
            </a:endParaRPr>
          </a:p>
        </p:txBody>
      </p:sp>
      <p:sp>
        <p:nvSpPr>
          <p:cNvPr id="494" name="Shape 494"/>
          <p:cNvSpPr txBox="1"/>
          <p:nvPr/>
        </p:nvSpPr>
        <p:spPr>
          <a:xfrm>
            <a:off x="949450" y="882900"/>
            <a:ext cx="7553100" cy="39318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b="1" lang="en" sz="1800">
                <a:solidFill>
                  <a:srgbClr val="FFFFFF"/>
                </a:solidFill>
                <a:latin typeface="Arial Rounded"/>
                <a:ea typeface="Arial Rounded"/>
                <a:cs typeface="Arial Rounded"/>
                <a:sym typeface="Arial Rounded"/>
              </a:rPr>
              <a:t>Duration:</a:t>
            </a:r>
            <a:r>
              <a:rPr lang="en" sz="1800">
                <a:solidFill>
                  <a:srgbClr val="FFFFFF"/>
                </a:solidFill>
                <a:latin typeface="Arial Rounded"/>
                <a:ea typeface="Arial Rounded"/>
                <a:cs typeface="Arial Rounded"/>
                <a:sym typeface="Arial Rounded"/>
              </a:rPr>
              <a:t> 10/02/2017- 10/18/2017</a:t>
            </a:r>
          </a:p>
          <a:p>
            <a:pPr indent="0" lvl="0" marL="0" rtl="0" algn="just">
              <a:lnSpc>
                <a:spcPct val="115000"/>
              </a:lnSpc>
              <a:spcBef>
                <a:spcPts val="0"/>
              </a:spcBef>
              <a:buNone/>
            </a:pPr>
            <a:r>
              <a:t/>
            </a:r>
            <a:endParaRPr b="1" sz="1800">
              <a:solidFill>
                <a:srgbClr val="FFFFFF"/>
              </a:solidFill>
              <a:latin typeface="Arial Rounded"/>
              <a:ea typeface="Arial Rounded"/>
              <a:cs typeface="Arial Rounded"/>
              <a:sym typeface="Arial Rounded"/>
            </a:endParaRPr>
          </a:p>
          <a:p>
            <a:pPr indent="0" lvl="0" marL="0" rtl="0" algn="just">
              <a:lnSpc>
                <a:spcPct val="115000"/>
              </a:lnSpc>
              <a:spcBef>
                <a:spcPts val="0"/>
              </a:spcBef>
              <a:buNone/>
            </a:pPr>
            <a:r>
              <a:rPr b="1" lang="en" sz="1800">
                <a:solidFill>
                  <a:srgbClr val="FFFFFF"/>
                </a:solidFill>
                <a:latin typeface="Arial Rounded"/>
                <a:ea typeface="Arial Rounded"/>
                <a:cs typeface="Arial Rounded"/>
                <a:sym typeface="Arial Rounded"/>
              </a:rPr>
              <a:t>Activities:</a:t>
            </a:r>
            <a:r>
              <a:rPr lang="en" sz="1800">
                <a:solidFill>
                  <a:srgbClr val="FFFFFF"/>
                </a:solidFill>
                <a:latin typeface="Arial Rounded"/>
                <a:ea typeface="Arial Rounded"/>
                <a:cs typeface="Arial Rounded"/>
                <a:sym typeface="Arial Rounded"/>
              </a:rPr>
              <a:t> </a:t>
            </a:r>
          </a:p>
          <a:p>
            <a:pPr indent="-342900" lvl="0" marL="457200" rtl="0" algn="just">
              <a:lnSpc>
                <a:spcPct val="115000"/>
              </a:lnSpc>
              <a:spcBef>
                <a:spcPts val="0"/>
              </a:spcBef>
              <a:buClr>
                <a:srgbClr val="FFFFFF"/>
              </a:buClr>
              <a:buSzPct val="100000"/>
              <a:buFont typeface="Arial Rounded"/>
              <a:buChar char="●"/>
            </a:pPr>
            <a:r>
              <a:rPr lang="en" sz="1800">
                <a:solidFill>
                  <a:srgbClr val="FFFFFF"/>
                </a:solidFill>
                <a:latin typeface="Arial Rounded"/>
                <a:ea typeface="Arial Rounded"/>
                <a:cs typeface="Arial Rounded"/>
                <a:sym typeface="Arial Rounded"/>
              </a:rPr>
              <a:t>Finish the whole risks function prototype. </a:t>
            </a:r>
          </a:p>
          <a:p>
            <a:pPr indent="-342900" lvl="0" marL="457200" rtl="0" algn="just">
              <a:lnSpc>
                <a:spcPct val="115000"/>
              </a:lnSpc>
              <a:spcBef>
                <a:spcPts val="0"/>
              </a:spcBef>
              <a:buClr>
                <a:srgbClr val="FFFFFF"/>
              </a:buClr>
              <a:buSzPct val="100000"/>
              <a:buFont typeface="Arial Rounded"/>
              <a:buChar char="●"/>
            </a:pPr>
            <a:r>
              <a:rPr lang="en" sz="1800">
                <a:solidFill>
                  <a:srgbClr val="FFFFFF"/>
                </a:solidFill>
                <a:latin typeface="Arial Rounded"/>
                <a:ea typeface="Arial Rounded"/>
                <a:cs typeface="Arial Rounded"/>
                <a:sym typeface="Arial Rounded"/>
              </a:rPr>
              <a:t>Mitigate the risks.</a:t>
            </a:r>
          </a:p>
          <a:p>
            <a:pPr indent="-342900" lvl="0" marL="457200" rtl="0" algn="just">
              <a:lnSpc>
                <a:spcPct val="115000"/>
              </a:lnSpc>
              <a:spcBef>
                <a:spcPts val="0"/>
              </a:spcBef>
              <a:buClr>
                <a:srgbClr val="FFFFFF"/>
              </a:buClr>
              <a:buSzPct val="100000"/>
              <a:buFont typeface="Arial Rounded"/>
              <a:buChar char="●"/>
            </a:pPr>
            <a:r>
              <a:rPr lang="en" sz="1800">
                <a:solidFill>
                  <a:srgbClr val="FFFFFF"/>
                </a:solidFill>
                <a:latin typeface="Arial Rounded"/>
                <a:ea typeface="Arial Rounded"/>
                <a:cs typeface="Arial Rounded"/>
                <a:sym typeface="Arial Rounded"/>
              </a:rPr>
              <a:t>Finish the architecture.</a:t>
            </a:r>
          </a:p>
          <a:p>
            <a:pPr indent="0" lvl="0" marL="0" rtl="0" algn="just">
              <a:lnSpc>
                <a:spcPct val="115000"/>
              </a:lnSpc>
              <a:spcBef>
                <a:spcPts val="0"/>
              </a:spcBef>
              <a:buNone/>
            </a:pPr>
            <a:r>
              <a:t/>
            </a:r>
            <a:endParaRPr b="1" sz="1800">
              <a:solidFill>
                <a:srgbClr val="FFFFFF"/>
              </a:solidFill>
              <a:latin typeface="Arial Rounded"/>
              <a:ea typeface="Arial Rounded"/>
              <a:cs typeface="Arial Rounded"/>
              <a:sym typeface="Arial Rounded"/>
            </a:endParaRPr>
          </a:p>
          <a:p>
            <a:pPr indent="0" lvl="0" marL="0" rtl="0" algn="just">
              <a:lnSpc>
                <a:spcPct val="115000"/>
              </a:lnSpc>
              <a:spcBef>
                <a:spcPts val="0"/>
              </a:spcBef>
              <a:buNone/>
            </a:pPr>
            <a:r>
              <a:rPr b="1" lang="en" sz="1800">
                <a:solidFill>
                  <a:srgbClr val="FFFFFF"/>
                </a:solidFill>
                <a:latin typeface="Arial Rounded"/>
                <a:ea typeface="Arial Rounded"/>
                <a:cs typeface="Arial Rounded"/>
                <a:sym typeface="Arial Rounded"/>
              </a:rPr>
              <a:t>Deliverables</a:t>
            </a:r>
            <a:r>
              <a:rPr lang="en" sz="1800">
                <a:solidFill>
                  <a:srgbClr val="FFFFFF"/>
                </a:solidFill>
                <a:latin typeface="Arial Rounded"/>
                <a:ea typeface="Arial Rounded"/>
                <a:cs typeface="Arial Rounded"/>
                <a:sym typeface="Arial Rounded"/>
              </a:rPr>
              <a:t>: </a:t>
            </a:r>
            <a:r>
              <a:rPr lang="en" sz="1800">
                <a:solidFill>
                  <a:srgbClr val="FFFFFF"/>
                </a:solidFill>
                <a:latin typeface="Arial Rounded"/>
                <a:ea typeface="Arial Rounded"/>
                <a:cs typeface="Arial Rounded"/>
                <a:sym typeface="Arial Rounded"/>
              </a:rPr>
              <a:t>Development Commitment Package, Risk and Defect Report, Project Plan, Progress Report.</a:t>
            </a:r>
          </a:p>
          <a:p>
            <a:pPr indent="0" lvl="0" marL="0" rtl="0" algn="just">
              <a:lnSpc>
                <a:spcPct val="115000"/>
              </a:lnSpc>
              <a:spcBef>
                <a:spcPts val="0"/>
              </a:spcBef>
              <a:buNone/>
            </a:pPr>
            <a:r>
              <a:t/>
            </a:r>
            <a:endParaRPr b="1" sz="1800">
              <a:solidFill>
                <a:srgbClr val="FFFFFF"/>
              </a:solidFill>
              <a:latin typeface="Arial Rounded"/>
              <a:ea typeface="Arial Rounded"/>
              <a:cs typeface="Arial Rounded"/>
              <a:sym typeface="Arial Rounded"/>
            </a:endParaRPr>
          </a:p>
          <a:p>
            <a:pPr indent="0" lvl="0" marL="0" rtl="0" algn="just">
              <a:lnSpc>
                <a:spcPct val="115000"/>
              </a:lnSpc>
              <a:spcBef>
                <a:spcPts val="0"/>
              </a:spcBef>
              <a:buNone/>
            </a:pPr>
            <a:r>
              <a:rPr b="1" lang="en" sz="1800">
                <a:solidFill>
                  <a:srgbClr val="FFFFFF"/>
                </a:solidFill>
                <a:latin typeface="Arial Rounded"/>
                <a:ea typeface="Arial Rounded"/>
                <a:cs typeface="Arial Rounded"/>
                <a:sym typeface="Arial Rounded"/>
              </a:rPr>
              <a:t>Milestone</a:t>
            </a:r>
            <a:r>
              <a:rPr lang="en" sz="1800">
                <a:solidFill>
                  <a:srgbClr val="FFFFFF"/>
                </a:solidFill>
                <a:latin typeface="Arial Rounded"/>
                <a:ea typeface="Arial Rounded"/>
                <a:cs typeface="Arial Rounded"/>
                <a:sym typeface="Arial Rounded"/>
              </a:rPr>
              <a:t>: </a:t>
            </a:r>
            <a:r>
              <a:rPr lang="en" sz="1800">
                <a:solidFill>
                  <a:srgbClr val="FFFFFF"/>
                </a:solidFill>
                <a:latin typeface="Arial Rounded"/>
                <a:ea typeface="Arial Rounded"/>
                <a:cs typeface="Arial Rounded"/>
                <a:sym typeface="Arial Rounded"/>
              </a:rPr>
              <a:t>Development Commitment Review</a:t>
            </a:r>
          </a:p>
          <a:p>
            <a:pPr indent="0" lvl="0" marL="0" rtl="0" algn="just">
              <a:lnSpc>
                <a:spcPct val="115000"/>
              </a:lnSpc>
              <a:spcBef>
                <a:spcPts val="0"/>
              </a:spcBef>
              <a:buNone/>
            </a:pPr>
            <a:r>
              <a:t/>
            </a:r>
            <a:endParaRPr sz="1800">
              <a:solidFill>
                <a:srgbClr val="FF0000"/>
              </a:solidFill>
              <a:latin typeface="Arial Rounded"/>
              <a:ea typeface="Arial Rounded"/>
              <a:cs typeface="Arial Rounded"/>
              <a:sym typeface="Arial Rounded"/>
            </a:endParaRPr>
          </a:p>
          <a:p>
            <a:pPr indent="0" lvl="0" marL="0" rtl="0" algn="just">
              <a:lnSpc>
                <a:spcPct val="115000"/>
              </a:lnSpc>
              <a:spcBef>
                <a:spcPts val="0"/>
              </a:spcBef>
              <a:buNone/>
            </a:pPr>
            <a:r>
              <a:t/>
            </a:r>
            <a:endParaRPr sz="1800">
              <a:solidFill>
                <a:srgbClr val="FFFFFF"/>
              </a:solidFill>
              <a:latin typeface="Arial Rounded"/>
              <a:ea typeface="Arial Rounded"/>
              <a:cs typeface="Arial Rounded"/>
              <a:sym typeface="Arial Rounded"/>
            </a:endParaRPr>
          </a:p>
          <a:p>
            <a:pPr indent="0" lvl="0" marL="0" rtl="0" algn="just">
              <a:lnSpc>
                <a:spcPct val="115000"/>
              </a:lnSpc>
              <a:spcBef>
                <a:spcPts val="0"/>
              </a:spcBef>
              <a:buNone/>
            </a:pPr>
            <a:r>
              <a:t/>
            </a:r>
            <a:endParaRPr b="1" sz="1200">
              <a:solidFill>
                <a:srgbClr val="FFFFFF"/>
              </a:solidFill>
              <a:latin typeface="Arial Rounded"/>
              <a:ea typeface="Arial Rounded"/>
              <a:cs typeface="Arial Rounded"/>
              <a:sym typeface="Arial Rounded"/>
            </a:endParaRPr>
          </a:p>
          <a:p>
            <a:pPr lvl="0" rtl="0">
              <a:spcBef>
                <a:spcPts val="0"/>
              </a:spcBef>
              <a:buNone/>
            </a:pPr>
            <a:r>
              <a:t/>
            </a:r>
            <a:endParaRPr sz="1800">
              <a:solidFill>
                <a:srgbClr val="FFFFFF"/>
              </a:solidFill>
              <a:latin typeface="Arial Rounded"/>
              <a:ea typeface="Arial Rounded"/>
              <a:cs typeface="Arial Rounded"/>
              <a:sym typeface="Arial Rounded"/>
            </a:endParaRPr>
          </a:p>
        </p:txBody>
      </p:sp>
      <p:sp>
        <p:nvSpPr>
          <p:cNvPr id="495" name="Shape 49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42</a:t>
            </a:r>
          </a:p>
        </p:txBody>
      </p:sp>
      <p:sp>
        <p:nvSpPr>
          <p:cNvPr id="496" name="Shape 49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pic>
        <p:nvPicPr>
          <p:cNvPr id="501" name="Shape 501"/>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502" name="Shape 502"/>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503" name="Shape 503"/>
          <p:cNvSpPr txBox="1"/>
          <p:nvPr/>
        </p:nvSpPr>
        <p:spPr>
          <a:xfrm>
            <a:off x="171350" y="514475"/>
            <a:ext cx="9752400" cy="4572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Development phase</a:t>
            </a:r>
          </a:p>
          <a:p>
            <a:pPr lvl="0" rtl="0">
              <a:spcBef>
                <a:spcPts val="0"/>
              </a:spcBef>
              <a:buNone/>
            </a:pPr>
            <a:r>
              <a:rPr lang="en" sz="3000">
                <a:solidFill>
                  <a:srgbClr val="FFFFFF"/>
                </a:solidFill>
                <a:latin typeface="Arial Rounded"/>
                <a:ea typeface="Arial Rounded"/>
                <a:cs typeface="Arial Rounded"/>
                <a:sym typeface="Arial Rounded"/>
              </a:rPr>
              <a:t>											</a:t>
            </a:r>
          </a:p>
          <a:p>
            <a:pPr lvl="0" rtl="0">
              <a:spcBef>
                <a:spcPts val="0"/>
              </a:spcBef>
              <a:buNone/>
            </a:pPr>
            <a:r>
              <a:t/>
            </a:r>
            <a:endParaRPr sz="3000">
              <a:solidFill>
                <a:srgbClr val="FFFFFF"/>
              </a:solidFill>
              <a:latin typeface="Arial Rounded"/>
              <a:ea typeface="Arial Rounded"/>
              <a:cs typeface="Arial Rounded"/>
              <a:sym typeface="Arial Rounded"/>
            </a:endParaRPr>
          </a:p>
        </p:txBody>
      </p:sp>
      <p:sp>
        <p:nvSpPr>
          <p:cNvPr id="504" name="Shape 504"/>
          <p:cNvSpPr txBox="1"/>
          <p:nvPr/>
        </p:nvSpPr>
        <p:spPr>
          <a:xfrm>
            <a:off x="949450" y="882900"/>
            <a:ext cx="7553100" cy="4260600"/>
          </a:xfrm>
          <a:prstGeom prst="rect">
            <a:avLst/>
          </a:prstGeom>
          <a:noFill/>
          <a:ln>
            <a:noFill/>
          </a:ln>
        </p:spPr>
        <p:txBody>
          <a:bodyPr anchorCtr="0" anchor="ctr" bIns="91425" lIns="91425" rIns="91425" wrap="square" tIns="91425">
            <a:noAutofit/>
          </a:bodyPr>
          <a:lstStyle/>
          <a:p>
            <a:pPr lvl="0">
              <a:spcBef>
                <a:spcPts val="0"/>
              </a:spcBef>
              <a:buNone/>
            </a:pPr>
            <a:r>
              <a:rPr lang="en" sz="1800">
                <a:solidFill>
                  <a:schemeClr val="lt1"/>
                </a:solidFill>
                <a:latin typeface="Arial Rounded"/>
                <a:ea typeface="Arial Rounded"/>
                <a:cs typeface="Arial Rounded"/>
                <a:sym typeface="Arial Rounded"/>
              </a:rPr>
              <a:t>Construction Iteration</a:t>
            </a:r>
          </a:p>
          <a:p>
            <a:pPr lvl="0" rtl="0">
              <a:spcBef>
                <a:spcPts val="0"/>
              </a:spcBef>
              <a:buClr>
                <a:schemeClr val="dk1"/>
              </a:buClr>
              <a:buFont typeface="Arial"/>
              <a:buNone/>
            </a:pPr>
            <a:r>
              <a:t/>
            </a:r>
            <a:endParaRPr sz="1800">
              <a:solidFill>
                <a:schemeClr val="lt1"/>
              </a:solidFill>
              <a:latin typeface="Arial Rounded"/>
              <a:ea typeface="Arial Rounded"/>
              <a:cs typeface="Arial Rounded"/>
              <a:sym typeface="Arial Rounded"/>
            </a:endParaRPr>
          </a:p>
          <a:p>
            <a:pPr indent="0" lvl="0" marL="0" rtl="0">
              <a:lnSpc>
                <a:spcPct val="115000"/>
              </a:lnSpc>
              <a:spcBef>
                <a:spcPts val="0"/>
              </a:spcBef>
              <a:buNone/>
            </a:pPr>
            <a:r>
              <a:rPr b="1" lang="en" sz="1800">
                <a:solidFill>
                  <a:srgbClr val="FFFFFF"/>
                </a:solidFill>
                <a:latin typeface="Arial Rounded"/>
                <a:ea typeface="Arial Rounded"/>
                <a:cs typeface="Arial Rounded"/>
                <a:sym typeface="Arial Rounded"/>
              </a:rPr>
              <a:t>Duration:</a:t>
            </a:r>
            <a:r>
              <a:rPr lang="en" sz="1800">
                <a:solidFill>
                  <a:srgbClr val="FFFFFF"/>
                </a:solidFill>
                <a:latin typeface="Arial Rounded"/>
                <a:ea typeface="Arial Rounded"/>
                <a:cs typeface="Arial Rounded"/>
                <a:sym typeface="Arial Rounded"/>
              </a:rPr>
              <a:t> 10/19/2017- 11/10/2017</a:t>
            </a:r>
          </a:p>
          <a:p>
            <a:pPr indent="0" lvl="0" marL="0" rtl="0" algn="just">
              <a:lnSpc>
                <a:spcPct val="115000"/>
              </a:lnSpc>
              <a:spcBef>
                <a:spcPts val="0"/>
              </a:spcBef>
              <a:buNone/>
            </a:pPr>
            <a:r>
              <a:rPr b="1" lang="en" sz="1800">
                <a:solidFill>
                  <a:srgbClr val="FFFFFF"/>
                </a:solidFill>
                <a:latin typeface="Arial Rounded"/>
                <a:ea typeface="Arial Rounded"/>
                <a:cs typeface="Arial Rounded"/>
                <a:sym typeface="Arial Rounded"/>
              </a:rPr>
              <a:t>Activities:</a:t>
            </a:r>
            <a:r>
              <a:rPr lang="en" sz="1800">
                <a:solidFill>
                  <a:srgbClr val="FFFFFF"/>
                </a:solidFill>
                <a:latin typeface="Arial Rounded"/>
                <a:ea typeface="Arial Rounded"/>
                <a:cs typeface="Arial Rounded"/>
                <a:sym typeface="Arial Rounded"/>
              </a:rPr>
              <a:t> </a:t>
            </a:r>
          </a:p>
          <a:p>
            <a:pPr indent="-342900" lvl="0" marL="457200" rtl="0" algn="just">
              <a:lnSpc>
                <a:spcPct val="115000"/>
              </a:lnSpc>
              <a:spcBef>
                <a:spcPts val="0"/>
              </a:spcBef>
              <a:buClr>
                <a:srgbClr val="FFFFFF"/>
              </a:buClr>
              <a:buSzPct val="100000"/>
              <a:buFont typeface="Arial Rounded"/>
              <a:buChar char="●"/>
            </a:pPr>
            <a:r>
              <a:rPr lang="en" sz="1800">
                <a:solidFill>
                  <a:srgbClr val="FFFFFF"/>
                </a:solidFill>
                <a:latin typeface="Arial Rounded"/>
                <a:ea typeface="Arial Rounded"/>
                <a:cs typeface="Arial Rounded"/>
                <a:sym typeface="Arial Rounded"/>
              </a:rPr>
              <a:t>Finish front-end and back-end part of the project </a:t>
            </a:r>
          </a:p>
          <a:p>
            <a:pPr indent="-342900" lvl="0" marL="457200" rtl="0" algn="just">
              <a:lnSpc>
                <a:spcPct val="115000"/>
              </a:lnSpc>
              <a:spcBef>
                <a:spcPts val="0"/>
              </a:spcBef>
              <a:buClr>
                <a:srgbClr val="FFFFFF"/>
              </a:buClr>
              <a:buSzPct val="100000"/>
              <a:buFont typeface="Arial Rounded"/>
              <a:buChar char="●"/>
            </a:pPr>
            <a:r>
              <a:rPr lang="en" sz="1800">
                <a:solidFill>
                  <a:srgbClr val="FFFFFF"/>
                </a:solidFill>
                <a:latin typeface="Arial Rounded"/>
                <a:ea typeface="Arial Rounded"/>
                <a:cs typeface="Arial Rounded"/>
                <a:sym typeface="Arial Rounded"/>
              </a:rPr>
              <a:t>Peer Reviews for features and code quality </a:t>
            </a:r>
          </a:p>
          <a:p>
            <a:pPr indent="-342900" lvl="0" marL="457200" rtl="0" algn="just">
              <a:lnSpc>
                <a:spcPct val="115000"/>
              </a:lnSpc>
              <a:spcBef>
                <a:spcPts val="0"/>
              </a:spcBef>
              <a:buClr>
                <a:srgbClr val="FFFFFF"/>
              </a:buClr>
              <a:buSzPct val="100000"/>
              <a:buFont typeface="Arial Rounded"/>
              <a:buChar char="●"/>
            </a:pPr>
            <a:r>
              <a:rPr lang="en" sz="1800">
                <a:solidFill>
                  <a:srgbClr val="FFFFFF"/>
                </a:solidFill>
                <a:latin typeface="Arial Rounded"/>
                <a:ea typeface="Arial Rounded"/>
                <a:cs typeface="Arial Rounded"/>
                <a:sym typeface="Arial Rounded"/>
              </a:rPr>
              <a:t>Client feedback on various functionalities </a:t>
            </a:r>
          </a:p>
          <a:p>
            <a:pPr lvl="0" rtl="0" algn="just">
              <a:lnSpc>
                <a:spcPct val="115000"/>
              </a:lnSpc>
              <a:spcBef>
                <a:spcPts val="0"/>
              </a:spcBef>
              <a:buNone/>
            </a:pPr>
            <a:r>
              <a:t/>
            </a:r>
            <a:endParaRPr sz="1800">
              <a:solidFill>
                <a:srgbClr val="FFFFFF"/>
              </a:solidFill>
              <a:latin typeface="Arial Rounded"/>
              <a:ea typeface="Arial Rounded"/>
              <a:cs typeface="Arial Rounded"/>
              <a:sym typeface="Arial Rounded"/>
            </a:endParaRPr>
          </a:p>
          <a:p>
            <a:pPr lvl="0" rtl="0">
              <a:lnSpc>
                <a:spcPct val="115000"/>
              </a:lnSpc>
              <a:spcBef>
                <a:spcPts val="0"/>
              </a:spcBef>
              <a:buClr>
                <a:schemeClr val="dk1"/>
              </a:buClr>
              <a:buSzPct val="61111"/>
              <a:buFont typeface="Arial"/>
              <a:buNone/>
            </a:pPr>
            <a:r>
              <a:rPr b="1" lang="en" sz="1800">
                <a:solidFill>
                  <a:schemeClr val="lt1"/>
                </a:solidFill>
                <a:latin typeface="Arial Rounded"/>
                <a:ea typeface="Arial Rounded"/>
                <a:cs typeface="Arial Rounded"/>
                <a:sym typeface="Arial Rounded"/>
              </a:rPr>
              <a:t>Deliverables</a:t>
            </a:r>
            <a:r>
              <a:rPr lang="en" sz="1800">
                <a:solidFill>
                  <a:schemeClr val="lt1"/>
                </a:solidFill>
                <a:latin typeface="Arial Rounded"/>
                <a:ea typeface="Arial Rounded"/>
                <a:cs typeface="Arial Rounded"/>
                <a:sym typeface="Arial Rounded"/>
              </a:rPr>
              <a:t>: </a:t>
            </a:r>
            <a:r>
              <a:rPr lang="en" sz="1800">
                <a:solidFill>
                  <a:srgbClr val="FF0000"/>
                </a:solidFill>
                <a:latin typeface="Arial Rounded"/>
                <a:ea typeface="Arial Rounded"/>
                <a:cs typeface="Arial Rounded"/>
                <a:sym typeface="Arial Rounded"/>
              </a:rPr>
              <a:t> </a:t>
            </a:r>
            <a:r>
              <a:rPr lang="en" sz="1800">
                <a:solidFill>
                  <a:srgbClr val="FFFFFF"/>
                </a:solidFill>
                <a:latin typeface="Arial Rounded"/>
                <a:ea typeface="Arial Rounded"/>
                <a:cs typeface="Arial Rounded"/>
                <a:sym typeface="Arial Rounded"/>
              </a:rPr>
              <a:t>Core Capability Drive-Through Report, Risk and Defect Report, Progress Report, Technical Debt Report</a:t>
            </a:r>
          </a:p>
          <a:p>
            <a:pPr lvl="0" rtl="0">
              <a:lnSpc>
                <a:spcPct val="115000"/>
              </a:lnSpc>
              <a:spcBef>
                <a:spcPts val="0"/>
              </a:spcBef>
              <a:buClr>
                <a:schemeClr val="dk1"/>
              </a:buClr>
              <a:buFont typeface="Arial"/>
              <a:buNone/>
            </a:pPr>
            <a:r>
              <a:t/>
            </a:r>
            <a:endParaRPr sz="1800">
              <a:solidFill>
                <a:srgbClr val="FFFFFF"/>
              </a:solidFill>
              <a:latin typeface="Arial Rounded"/>
              <a:ea typeface="Arial Rounded"/>
              <a:cs typeface="Arial Rounded"/>
              <a:sym typeface="Arial Rounded"/>
            </a:endParaRPr>
          </a:p>
          <a:p>
            <a:pPr lvl="0" rtl="0">
              <a:lnSpc>
                <a:spcPct val="115000"/>
              </a:lnSpc>
              <a:spcBef>
                <a:spcPts val="0"/>
              </a:spcBef>
              <a:buClr>
                <a:schemeClr val="dk1"/>
              </a:buClr>
              <a:buSzPct val="61111"/>
              <a:buFont typeface="Arial"/>
              <a:buNone/>
            </a:pPr>
            <a:r>
              <a:rPr b="1" lang="en" sz="1800">
                <a:solidFill>
                  <a:schemeClr val="lt1"/>
                </a:solidFill>
                <a:latin typeface="Arial Rounded"/>
                <a:ea typeface="Arial Rounded"/>
                <a:cs typeface="Arial Rounded"/>
                <a:sym typeface="Arial Rounded"/>
              </a:rPr>
              <a:t>Milestone</a:t>
            </a:r>
            <a:r>
              <a:rPr lang="en" sz="1800">
                <a:solidFill>
                  <a:schemeClr val="lt1"/>
                </a:solidFill>
                <a:latin typeface="Arial Rounded"/>
                <a:ea typeface="Arial Rounded"/>
                <a:cs typeface="Arial Rounded"/>
                <a:sym typeface="Arial Rounded"/>
              </a:rPr>
              <a:t>: </a:t>
            </a:r>
            <a:r>
              <a:rPr lang="en" sz="1800">
                <a:solidFill>
                  <a:srgbClr val="FF0000"/>
                </a:solidFill>
                <a:latin typeface="Arial Rounded"/>
                <a:ea typeface="Arial Rounded"/>
                <a:cs typeface="Arial Rounded"/>
                <a:sym typeface="Arial Rounded"/>
              </a:rPr>
              <a:t> </a:t>
            </a:r>
            <a:r>
              <a:rPr lang="en" sz="1800">
                <a:solidFill>
                  <a:srgbClr val="FFFFFF"/>
                </a:solidFill>
                <a:latin typeface="Arial Rounded"/>
                <a:ea typeface="Arial Rounded"/>
                <a:cs typeface="Arial Rounded"/>
                <a:sym typeface="Arial Rounded"/>
              </a:rPr>
              <a:t>Transition Readiness Review, Core Capability Drive-Through</a:t>
            </a:r>
          </a:p>
          <a:p>
            <a:pPr indent="0" lvl="0" marL="0" rtl="0" algn="just">
              <a:lnSpc>
                <a:spcPct val="115000"/>
              </a:lnSpc>
              <a:spcBef>
                <a:spcPts val="0"/>
              </a:spcBef>
              <a:buNone/>
            </a:pPr>
            <a:r>
              <a:t/>
            </a:r>
            <a:endParaRPr sz="1800">
              <a:solidFill>
                <a:srgbClr val="FFFFFF"/>
              </a:solidFill>
              <a:latin typeface="Arial Rounded"/>
              <a:ea typeface="Arial Rounded"/>
              <a:cs typeface="Arial Rounded"/>
              <a:sym typeface="Arial Rounded"/>
            </a:endParaRPr>
          </a:p>
          <a:p>
            <a:pPr indent="0" lvl="0" marL="0" rtl="0" algn="just">
              <a:lnSpc>
                <a:spcPct val="115000"/>
              </a:lnSpc>
              <a:spcBef>
                <a:spcPts val="0"/>
              </a:spcBef>
              <a:buNone/>
            </a:pPr>
            <a:r>
              <a:t/>
            </a:r>
            <a:endParaRPr b="1" sz="1200">
              <a:solidFill>
                <a:srgbClr val="FFFFFF"/>
              </a:solidFill>
              <a:latin typeface="Arial Rounded"/>
              <a:ea typeface="Arial Rounded"/>
              <a:cs typeface="Arial Rounded"/>
              <a:sym typeface="Arial Rounded"/>
            </a:endParaRPr>
          </a:p>
          <a:p>
            <a:pPr lvl="0" rtl="0">
              <a:spcBef>
                <a:spcPts val="0"/>
              </a:spcBef>
              <a:buNone/>
            </a:pPr>
            <a:r>
              <a:t/>
            </a:r>
            <a:endParaRPr sz="1800">
              <a:solidFill>
                <a:srgbClr val="FFFFFF"/>
              </a:solidFill>
              <a:latin typeface="Arial Rounded"/>
              <a:ea typeface="Arial Rounded"/>
              <a:cs typeface="Arial Rounded"/>
              <a:sym typeface="Arial Rounded"/>
            </a:endParaRPr>
          </a:p>
        </p:txBody>
      </p:sp>
      <p:sp>
        <p:nvSpPr>
          <p:cNvPr id="505" name="Shape 50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43</a:t>
            </a:r>
          </a:p>
        </p:txBody>
      </p:sp>
      <p:sp>
        <p:nvSpPr>
          <p:cNvPr id="506" name="Shape 50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pic>
        <p:nvPicPr>
          <p:cNvPr id="511" name="Shape 511"/>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512" name="Shape 512"/>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513" name="Shape 513"/>
          <p:cNvSpPr txBox="1"/>
          <p:nvPr/>
        </p:nvSpPr>
        <p:spPr>
          <a:xfrm>
            <a:off x="171350" y="514475"/>
            <a:ext cx="9752400" cy="4572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Development phase</a:t>
            </a:r>
          </a:p>
          <a:p>
            <a:pPr lvl="0" rtl="0">
              <a:spcBef>
                <a:spcPts val="0"/>
              </a:spcBef>
              <a:buNone/>
            </a:pPr>
            <a:r>
              <a:rPr lang="en" sz="3000">
                <a:solidFill>
                  <a:srgbClr val="FFFFFF"/>
                </a:solidFill>
                <a:latin typeface="Arial Rounded"/>
                <a:ea typeface="Arial Rounded"/>
                <a:cs typeface="Arial Rounded"/>
                <a:sym typeface="Arial Rounded"/>
              </a:rPr>
              <a:t>											</a:t>
            </a:r>
          </a:p>
          <a:p>
            <a:pPr lvl="0" rtl="0">
              <a:spcBef>
                <a:spcPts val="0"/>
              </a:spcBef>
              <a:buNone/>
            </a:pPr>
            <a:r>
              <a:t/>
            </a:r>
            <a:endParaRPr sz="3000">
              <a:solidFill>
                <a:srgbClr val="FFFFFF"/>
              </a:solidFill>
              <a:latin typeface="Arial Rounded"/>
              <a:ea typeface="Arial Rounded"/>
              <a:cs typeface="Arial Rounded"/>
              <a:sym typeface="Arial Rounded"/>
            </a:endParaRPr>
          </a:p>
        </p:txBody>
      </p:sp>
      <p:sp>
        <p:nvSpPr>
          <p:cNvPr id="514" name="Shape 514"/>
          <p:cNvSpPr txBox="1"/>
          <p:nvPr/>
        </p:nvSpPr>
        <p:spPr>
          <a:xfrm>
            <a:off x="949450" y="882900"/>
            <a:ext cx="7553100" cy="4260600"/>
          </a:xfrm>
          <a:prstGeom prst="rect">
            <a:avLst/>
          </a:prstGeom>
          <a:noFill/>
          <a:ln>
            <a:noFill/>
          </a:ln>
        </p:spPr>
        <p:txBody>
          <a:bodyPr anchorCtr="0" anchor="ctr" bIns="91425" lIns="91425" rIns="91425" wrap="square" tIns="91425">
            <a:noAutofit/>
          </a:bodyPr>
          <a:lstStyle/>
          <a:p>
            <a:pPr lvl="0" rtl="0">
              <a:spcBef>
                <a:spcPts val="0"/>
              </a:spcBef>
              <a:buNone/>
            </a:pPr>
            <a:r>
              <a:rPr lang="en" sz="1800">
                <a:solidFill>
                  <a:schemeClr val="lt1"/>
                </a:solidFill>
                <a:latin typeface="Arial Rounded"/>
                <a:ea typeface="Arial Rounded"/>
                <a:cs typeface="Arial Rounded"/>
                <a:sym typeface="Arial Rounded"/>
              </a:rPr>
              <a:t>Transition Iteration</a:t>
            </a:r>
          </a:p>
          <a:p>
            <a:pPr lvl="0" rtl="0">
              <a:spcBef>
                <a:spcPts val="0"/>
              </a:spcBef>
              <a:buNone/>
            </a:pPr>
            <a:r>
              <a:t/>
            </a:r>
            <a:endParaRPr sz="1800">
              <a:solidFill>
                <a:schemeClr val="lt1"/>
              </a:solidFill>
              <a:latin typeface="Arial Rounded"/>
              <a:ea typeface="Arial Rounded"/>
              <a:cs typeface="Arial Rounded"/>
              <a:sym typeface="Arial Rounded"/>
            </a:endParaRPr>
          </a:p>
          <a:p>
            <a:pPr indent="0" lvl="0" marL="0" rtl="0">
              <a:lnSpc>
                <a:spcPct val="115000"/>
              </a:lnSpc>
              <a:spcBef>
                <a:spcPts val="0"/>
              </a:spcBef>
              <a:buNone/>
            </a:pPr>
            <a:r>
              <a:rPr b="1" lang="en" sz="1800">
                <a:solidFill>
                  <a:srgbClr val="FFFFFF"/>
                </a:solidFill>
                <a:latin typeface="Arial Rounded"/>
                <a:ea typeface="Arial Rounded"/>
                <a:cs typeface="Arial Rounded"/>
                <a:sym typeface="Arial Rounded"/>
              </a:rPr>
              <a:t>Duration:</a:t>
            </a:r>
            <a:r>
              <a:rPr lang="en" sz="1800">
                <a:solidFill>
                  <a:srgbClr val="FFFFFF"/>
                </a:solidFill>
                <a:latin typeface="Arial Rounded"/>
                <a:ea typeface="Arial Rounded"/>
                <a:cs typeface="Arial Rounded"/>
                <a:sym typeface="Arial Rounded"/>
              </a:rPr>
              <a:t> 11/11/2017- 12/09/2017</a:t>
            </a:r>
          </a:p>
          <a:p>
            <a:pPr indent="0" lvl="0" marL="0" rtl="0" algn="just">
              <a:lnSpc>
                <a:spcPct val="115000"/>
              </a:lnSpc>
              <a:spcBef>
                <a:spcPts val="0"/>
              </a:spcBef>
              <a:buNone/>
            </a:pPr>
            <a:r>
              <a:rPr b="1" lang="en" sz="1800">
                <a:solidFill>
                  <a:srgbClr val="FFFFFF"/>
                </a:solidFill>
                <a:latin typeface="Arial Rounded"/>
                <a:ea typeface="Arial Rounded"/>
                <a:cs typeface="Arial Rounded"/>
                <a:sym typeface="Arial Rounded"/>
              </a:rPr>
              <a:t>Activities:</a:t>
            </a:r>
            <a:r>
              <a:rPr lang="en" sz="1800">
                <a:solidFill>
                  <a:srgbClr val="FFFFFF"/>
                </a:solidFill>
                <a:latin typeface="Arial Rounded"/>
                <a:ea typeface="Arial Rounded"/>
                <a:cs typeface="Arial Rounded"/>
                <a:sym typeface="Arial Rounded"/>
              </a:rPr>
              <a:t> </a:t>
            </a:r>
          </a:p>
          <a:p>
            <a:pPr indent="-342900" lvl="0" marL="457200" rtl="0" algn="just">
              <a:lnSpc>
                <a:spcPct val="115000"/>
              </a:lnSpc>
              <a:spcBef>
                <a:spcPts val="0"/>
              </a:spcBef>
              <a:buClr>
                <a:srgbClr val="FFFFFF"/>
              </a:buClr>
              <a:buSzPct val="100000"/>
              <a:buFont typeface="Arial Rounded"/>
              <a:buChar char="●"/>
            </a:pPr>
            <a:r>
              <a:rPr lang="en" sz="1800">
                <a:solidFill>
                  <a:srgbClr val="FFFFFF"/>
                </a:solidFill>
                <a:latin typeface="Arial Rounded"/>
                <a:ea typeface="Arial Rounded"/>
                <a:cs typeface="Arial Rounded"/>
                <a:sym typeface="Arial Rounded"/>
              </a:rPr>
              <a:t>transition of the project</a:t>
            </a:r>
          </a:p>
          <a:p>
            <a:pPr indent="-342900" lvl="0" marL="457200" rtl="0" algn="just">
              <a:lnSpc>
                <a:spcPct val="115000"/>
              </a:lnSpc>
              <a:spcBef>
                <a:spcPts val="0"/>
              </a:spcBef>
              <a:buClr>
                <a:srgbClr val="FFFFFF"/>
              </a:buClr>
              <a:buSzPct val="100000"/>
              <a:buFont typeface="Arial Rounded"/>
              <a:buChar char="●"/>
            </a:pPr>
            <a:r>
              <a:rPr lang="en" sz="1800">
                <a:solidFill>
                  <a:srgbClr val="FFFFFF"/>
                </a:solidFill>
                <a:latin typeface="Arial Rounded"/>
                <a:ea typeface="Arial Rounded"/>
                <a:cs typeface="Arial Rounded"/>
                <a:sym typeface="Arial Rounded"/>
              </a:rPr>
              <a:t>Test the whole functionalities  </a:t>
            </a:r>
          </a:p>
          <a:p>
            <a:pPr indent="-342900" lvl="0" marL="457200" rtl="0" algn="just">
              <a:lnSpc>
                <a:spcPct val="115000"/>
              </a:lnSpc>
              <a:spcBef>
                <a:spcPts val="0"/>
              </a:spcBef>
              <a:buClr>
                <a:srgbClr val="FFFFFF"/>
              </a:buClr>
              <a:buSzPct val="100000"/>
              <a:buFont typeface="Arial Rounded"/>
              <a:buChar char="●"/>
            </a:pPr>
            <a:r>
              <a:rPr lang="en" sz="1800">
                <a:solidFill>
                  <a:srgbClr val="FFFFFF"/>
                </a:solidFill>
                <a:latin typeface="Arial Rounded"/>
                <a:ea typeface="Arial Rounded"/>
                <a:cs typeface="Arial Rounded"/>
                <a:sym typeface="Arial Rounded"/>
              </a:rPr>
              <a:t>train client and their developer </a:t>
            </a:r>
          </a:p>
          <a:p>
            <a:pPr lvl="0" rtl="0" algn="just">
              <a:lnSpc>
                <a:spcPct val="115000"/>
              </a:lnSpc>
              <a:spcBef>
                <a:spcPts val="0"/>
              </a:spcBef>
              <a:buNone/>
            </a:pPr>
            <a:r>
              <a:t/>
            </a:r>
            <a:endParaRPr sz="1800">
              <a:solidFill>
                <a:srgbClr val="FFFFFF"/>
              </a:solidFill>
              <a:latin typeface="Arial Rounded"/>
              <a:ea typeface="Arial Rounded"/>
              <a:cs typeface="Arial Rounded"/>
              <a:sym typeface="Arial Rounded"/>
            </a:endParaRPr>
          </a:p>
          <a:p>
            <a:pPr lvl="0" rtl="0">
              <a:lnSpc>
                <a:spcPct val="115000"/>
              </a:lnSpc>
              <a:spcBef>
                <a:spcPts val="0"/>
              </a:spcBef>
              <a:buClr>
                <a:schemeClr val="dk1"/>
              </a:buClr>
              <a:buSzPct val="61111"/>
              <a:buFont typeface="Arial"/>
              <a:buNone/>
            </a:pPr>
            <a:r>
              <a:rPr b="1" lang="en" sz="1800">
                <a:solidFill>
                  <a:schemeClr val="lt1"/>
                </a:solidFill>
                <a:latin typeface="Arial Rounded"/>
                <a:ea typeface="Arial Rounded"/>
                <a:cs typeface="Arial Rounded"/>
                <a:sym typeface="Arial Rounded"/>
              </a:rPr>
              <a:t>Deliverables</a:t>
            </a:r>
            <a:r>
              <a:rPr lang="en" sz="1800">
                <a:solidFill>
                  <a:schemeClr val="lt1"/>
                </a:solidFill>
                <a:latin typeface="Arial Rounded"/>
                <a:ea typeface="Arial Rounded"/>
                <a:cs typeface="Arial Rounded"/>
                <a:sym typeface="Arial Rounded"/>
              </a:rPr>
              <a:t>: </a:t>
            </a:r>
            <a:r>
              <a:rPr lang="en" sz="1800">
                <a:solidFill>
                  <a:srgbClr val="FF0000"/>
                </a:solidFill>
                <a:latin typeface="Arial Rounded"/>
                <a:ea typeface="Arial Rounded"/>
                <a:cs typeface="Arial Rounded"/>
                <a:sym typeface="Arial Rounded"/>
              </a:rPr>
              <a:t> </a:t>
            </a:r>
            <a:r>
              <a:rPr lang="en" sz="1800">
                <a:solidFill>
                  <a:srgbClr val="FFFFFF"/>
                </a:solidFill>
                <a:latin typeface="Arial Rounded"/>
                <a:ea typeface="Arial Rounded"/>
                <a:cs typeface="Arial Rounded"/>
                <a:sym typeface="Arial Rounded"/>
              </a:rPr>
              <a:t>Progress Report, Technical Debt Report</a:t>
            </a:r>
          </a:p>
          <a:p>
            <a:pPr lvl="0" rtl="0" algn="just">
              <a:lnSpc>
                <a:spcPct val="115000"/>
              </a:lnSpc>
              <a:spcBef>
                <a:spcPts val="0"/>
              </a:spcBef>
              <a:buClr>
                <a:schemeClr val="dk1"/>
              </a:buClr>
              <a:buFont typeface="Arial"/>
              <a:buNone/>
            </a:pPr>
            <a:r>
              <a:t/>
            </a:r>
            <a:endParaRPr b="1" sz="1800">
              <a:solidFill>
                <a:schemeClr val="lt1"/>
              </a:solidFill>
              <a:latin typeface="Arial Rounded"/>
              <a:ea typeface="Arial Rounded"/>
              <a:cs typeface="Arial Rounded"/>
              <a:sym typeface="Arial Rounded"/>
            </a:endParaRPr>
          </a:p>
          <a:p>
            <a:pPr lvl="0" rtl="0" algn="just">
              <a:lnSpc>
                <a:spcPct val="115000"/>
              </a:lnSpc>
              <a:spcBef>
                <a:spcPts val="0"/>
              </a:spcBef>
              <a:buClr>
                <a:schemeClr val="dk1"/>
              </a:buClr>
              <a:buSzPct val="61111"/>
              <a:buFont typeface="Arial"/>
              <a:buNone/>
            </a:pPr>
            <a:r>
              <a:rPr b="1" lang="en" sz="1800">
                <a:solidFill>
                  <a:schemeClr val="lt1"/>
                </a:solidFill>
                <a:latin typeface="Arial Rounded"/>
                <a:ea typeface="Arial Rounded"/>
                <a:cs typeface="Arial Rounded"/>
                <a:sym typeface="Arial Rounded"/>
              </a:rPr>
              <a:t>Milestone</a:t>
            </a:r>
            <a:r>
              <a:rPr lang="en" sz="1800">
                <a:solidFill>
                  <a:schemeClr val="lt1"/>
                </a:solidFill>
                <a:latin typeface="Arial Rounded"/>
                <a:ea typeface="Arial Rounded"/>
                <a:cs typeface="Arial Rounded"/>
                <a:sym typeface="Arial Rounded"/>
              </a:rPr>
              <a:t>: </a:t>
            </a:r>
            <a:r>
              <a:rPr lang="en" sz="1800">
                <a:solidFill>
                  <a:srgbClr val="FF0000"/>
                </a:solidFill>
                <a:latin typeface="Arial Rounded"/>
                <a:ea typeface="Arial Rounded"/>
                <a:cs typeface="Arial Rounded"/>
                <a:sym typeface="Arial Rounded"/>
              </a:rPr>
              <a:t> </a:t>
            </a:r>
            <a:r>
              <a:rPr lang="en" sz="1800">
                <a:solidFill>
                  <a:srgbClr val="FFFFFF"/>
                </a:solidFill>
                <a:latin typeface="Arial Rounded"/>
                <a:ea typeface="Arial Rounded"/>
                <a:cs typeface="Arial Rounded"/>
                <a:sym typeface="Arial Rounded"/>
              </a:rPr>
              <a:t>Core Capability Drive-Through, Transition Readiness </a:t>
            </a:r>
            <a:r>
              <a:rPr lang="en" sz="1800">
                <a:solidFill>
                  <a:schemeClr val="lt1"/>
                </a:solidFill>
                <a:latin typeface="Arial Rounded"/>
                <a:ea typeface="Arial Rounded"/>
                <a:cs typeface="Arial Rounded"/>
                <a:sym typeface="Arial Rounded"/>
              </a:rPr>
              <a:t>Review</a:t>
            </a:r>
            <a:r>
              <a:rPr lang="en" sz="1800">
                <a:solidFill>
                  <a:srgbClr val="FF0000"/>
                </a:solidFill>
                <a:latin typeface="Arial Rounded"/>
                <a:ea typeface="Arial Rounded"/>
                <a:cs typeface="Arial Rounded"/>
                <a:sym typeface="Arial Rounded"/>
              </a:rPr>
              <a:t> </a:t>
            </a:r>
          </a:p>
          <a:p>
            <a:pPr indent="0" lvl="0" marL="0" rtl="0" algn="just">
              <a:lnSpc>
                <a:spcPct val="115000"/>
              </a:lnSpc>
              <a:spcBef>
                <a:spcPts val="0"/>
              </a:spcBef>
              <a:buNone/>
            </a:pPr>
            <a:r>
              <a:t/>
            </a:r>
            <a:endParaRPr sz="1800">
              <a:solidFill>
                <a:srgbClr val="FFFFFF"/>
              </a:solidFill>
              <a:latin typeface="Arial Rounded"/>
              <a:ea typeface="Arial Rounded"/>
              <a:cs typeface="Arial Rounded"/>
              <a:sym typeface="Arial Rounded"/>
            </a:endParaRPr>
          </a:p>
          <a:p>
            <a:pPr indent="0" lvl="0" marL="0" rtl="0" algn="just">
              <a:lnSpc>
                <a:spcPct val="115000"/>
              </a:lnSpc>
              <a:spcBef>
                <a:spcPts val="0"/>
              </a:spcBef>
              <a:buNone/>
            </a:pPr>
            <a:r>
              <a:t/>
            </a:r>
            <a:endParaRPr b="1" sz="1200">
              <a:solidFill>
                <a:srgbClr val="FFFFFF"/>
              </a:solidFill>
              <a:latin typeface="Arial Rounded"/>
              <a:ea typeface="Arial Rounded"/>
              <a:cs typeface="Arial Rounded"/>
              <a:sym typeface="Arial Rounded"/>
            </a:endParaRPr>
          </a:p>
          <a:p>
            <a:pPr lvl="0" rtl="0">
              <a:spcBef>
                <a:spcPts val="0"/>
              </a:spcBef>
              <a:buNone/>
            </a:pPr>
            <a:r>
              <a:t/>
            </a:r>
            <a:endParaRPr sz="1800">
              <a:solidFill>
                <a:srgbClr val="FFFFFF"/>
              </a:solidFill>
              <a:latin typeface="Arial Rounded"/>
              <a:ea typeface="Arial Rounded"/>
              <a:cs typeface="Arial Rounded"/>
              <a:sym typeface="Arial Rounded"/>
            </a:endParaRPr>
          </a:p>
        </p:txBody>
      </p:sp>
      <p:sp>
        <p:nvSpPr>
          <p:cNvPr id="515" name="Shape 51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44</a:t>
            </a:r>
          </a:p>
        </p:txBody>
      </p:sp>
      <p:sp>
        <p:nvSpPr>
          <p:cNvPr id="516" name="Shape 51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pic>
        <p:nvPicPr>
          <p:cNvPr id="521" name="Shape 521"/>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522" name="Shape 522"/>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523" name="Shape 523"/>
          <p:cNvSpPr txBox="1"/>
          <p:nvPr/>
        </p:nvSpPr>
        <p:spPr>
          <a:xfrm>
            <a:off x="171350" y="514475"/>
            <a:ext cx="4928100" cy="4572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Project Plan </a:t>
            </a:r>
          </a:p>
          <a:p>
            <a:pPr lvl="0" rtl="0">
              <a:spcBef>
                <a:spcPts val="0"/>
              </a:spcBef>
              <a:buNone/>
            </a:pPr>
            <a:r>
              <a:t/>
            </a:r>
            <a:endParaRPr sz="3000">
              <a:solidFill>
                <a:srgbClr val="FFFFFF"/>
              </a:solidFill>
              <a:latin typeface="Arial Rounded"/>
              <a:ea typeface="Arial Rounded"/>
              <a:cs typeface="Arial Rounded"/>
              <a:sym typeface="Arial Rounded"/>
            </a:endParaRPr>
          </a:p>
          <a:p>
            <a:pPr lvl="0" rtl="0">
              <a:spcBef>
                <a:spcPts val="0"/>
              </a:spcBef>
              <a:buNone/>
            </a:pPr>
            <a:r>
              <a:t/>
            </a:r>
            <a:endParaRPr sz="3000">
              <a:solidFill>
                <a:srgbClr val="FFFFFF"/>
              </a:solidFill>
              <a:latin typeface="Arial Rounded"/>
              <a:ea typeface="Arial Rounded"/>
              <a:cs typeface="Arial Rounded"/>
              <a:sym typeface="Arial Rounded"/>
            </a:endParaRPr>
          </a:p>
        </p:txBody>
      </p:sp>
      <p:sp>
        <p:nvSpPr>
          <p:cNvPr id="524" name="Shape 524"/>
          <p:cNvSpPr txBox="1"/>
          <p:nvPr/>
        </p:nvSpPr>
        <p:spPr>
          <a:xfrm>
            <a:off x="857250" y="1323325"/>
            <a:ext cx="7673700" cy="2954700"/>
          </a:xfrm>
          <a:prstGeom prst="rect">
            <a:avLst/>
          </a:prstGeom>
          <a:noFill/>
          <a:ln>
            <a:noFill/>
          </a:ln>
        </p:spPr>
        <p:txBody>
          <a:bodyPr anchorCtr="0" anchor="t" bIns="91425" lIns="91425" rIns="91425" wrap="square" tIns="91425">
            <a:noAutofit/>
          </a:bodyPr>
          <a:lstStyle/>
          <a:p>
            <a:pPr lvl="0" rtl="0" algn="just">
              <a:lnSpc>
                <a:spcPct val="115000"/>
              </a:lnSpc>
              <a:spcBef>
                <a:spcPts val="0"/>
              </a:spcBef>
              <a:buNone/>
            </a:pPr>
            <a:r>
              <a:t/>
            </a:r>
            <a:endParaRPr/>
          </a:p>
        </p:txBody>
      </p:sp>
      <p:pic>
        <p:nvPicPr>
          <p:cNvPr descr="schedule.png" id="525" name="Shape 525"/>
          <p:cNvPicPr preferRelativeResize="0"/>
          <p:nvPr/>
        </p:nvPicPr>
        <p:blipFill>
          <a:blip r:embed="rId5">
            <a:alphaModFix/>
          </a:blip>
          <a:stretch>
            <a:fillRect/>
          </a:stretch>
        </p:blipFill>
        <p:spPr>
          <a:xfrm>
            <a:off x="441875" y="771575"/>
            <a:ext cx="7998053" cy="3768001"/>
          </a:xfrm>
          <a:prstGeom prst="rect">
            <a:avLst/>
          </a:prstGeom>
          <a:noFill/>
          <a:ln>
            <a:noFill/>
          </a:ln>
        </p:spPr>
      </p:pic>
      <p:pic>
        <p:nvPicPr>
          <p:cNvPr descr="projec plan.PNG" id="526" name="Shape 526"/>
          <p:cNvPicPr preferRelativeResize="0"/>
          <p:nvPr/>
        </p:nvPicPr>
        <p:blipFill>
          <a:blip r:embed="rId6">
            <a:alphaModFix/>
          </a:blip>
          <a:stretch>
            <a:fillRect/>
          </a:stretch>
        </p:blipFill>
        <p:spPr>
          <a:xfrm>
            <a:off x="389800" y="535750"/>
            <a:ext cx="8181648" cy="4072026"/>
          </a:xfrm>
          <a:prstGeom prst="rect">
            <a:avLst/>
          </a:prstGeom>
          <a:noFill/>
          <a:ln>
            <a:noFill/>
          </a:ln>
        </p:spPr>
      </p:pic>
      <p:sp>
        <p:nvSpPr>
          <p:cNvPr id="527" name="Shape 527"/>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45</a:t>
            </a:r>
          </a:p>
        </p:txBody>
      </p:sp>
      <p:sp>
        <p:nvSpPr>
          <p:cNvPr id="528" name="Shape 52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pic>
        <p:nvPicPr>
          <p:cNvPr id="533" name="Shape 533"/>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534" name="Shape 534"/>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535" name="Shape 535"/>
          <p:cNvSpPr txBox="1"/>
          <p:nvPr/>
        </p:nvSpPr>
        <p:spPr>
          <a:xfrm>
            <a:off x="171350" y="514475"/>
            <a:ext cx="4928100" cy="4572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Scale Factors </a:t>
            </a:r>
          </a:p>
          <a:p>
            <a:pPr lvl="0" rtl="0">
              <a:spcBef>
                <a:spcPts val="0"/>
              </a:spcBef>
              <a:buNone/>
            </a:pPr>
            <a:r>
              <a:t/>
            </a:r>
            <a:endParaRPr sz="3000">
              <a:solidFill>
                <a:srgbClr val="FFFFFF"/>
              </a:solidFill>
              <a:latin typeface="Arial Rounded"/>
              <a:ea typeface="Arial Rounded"/>
              <a:cs typeface="Arial Rounded"/>
              <a:sym typeface="Arial Rounded"/>
            </a:endParaRPr>
          </a:p>
          <a:p>
            <a:pPr lvl="0" rtl="0">
              <a:spcBef>
                <a:spcPts val="0"/>
              </a:spcBef>
              <a:buNone/>
            </a:pPr>
            <a:r>
              <a:t/>
            </a:r>
            <a:endParaRPr sz="3000">
              <a:solidFill>
                <a:srgbClr val="FFFFFF"/>
              </a:solidFill>
              <a:latin typeface="Arial Rounded"/>
              <a:ea typeface="Arial Rounded"/>
              <a:cs typeface="Arial Rounded"/>
              <a:sym typeface="Arial Rounded"/>
            </a:endParaRPr>
          </a:p>
        </p:txBody>
      </p:sp>
      <p:sp>
        <p:nvSpPr>
          <p:cNvPr id="536" name="Shape 536"/>
          <p:cNvSpPr txBox="1"/>
          <p:nvPr/>
        </p:nvSpPr>
        <p:spPr>
          <a:xfrm>
            <a:off x="857250" y="1323325"/>
            <a:ext cx="7673700" cy="2954700"/>
          </a:xfrm>
          <a:prstGeom prst="rect">
            <a:avLst/>
          </a:prstGeom>
          <a:noFill/>
          <a:ln>
            <a:noFill/>
          </a:ln>
        </p:spPr>
        <p:txBody>
          <a:bodyPr anchorCtr="0" anchor="t" bIns="91425" lIns="91425" rIns="91425" wrap="square" tIns="91425">
            <a:noAutofit/>
          </a:bodyPr>
          <a:lstStyle/>
          <a:p>
            <a:pPr lvl="0" rtl="0" algn="just">
              <a:lnSpc>
                <a:spcPct val="115000"/>
              </a:lnSpc>
              <a:spcBef>
                <a:spcPts val="0"/>
              </a:spcBef>
              <a:buNone/>
            </a:pPr>
            <a:r>
              <a:rPr lang="en"/>
              <a:t> </a:t>
            </a:r>
          </a:p>
        </p:txBody>
      </p:sp>
      <p:graphicFrame>
        <p:nvGraphicFramePr>
          <p:cNvPr id="537" name="Shape 537"/>
          <p:cNvGraphicFramePr/>
          <p:nvPr/>
        </p:nvGraphicFramePr>
        <p:xfrm>
          <a:off x="805900" y="1018650"/>
          <a:ext cx="3000000" cy="3000000"/>
        </p:xfrm>
        <a:graphic>
          <a:graphicData uri="http://schemas.openxmlformats.org/drawingml/2006/table">
            <a:tbl>
              <a:tblPr>
                <a:noFill/>
                <a:tableStyleId>{16753F92-E573-4714-A354-03B6D90344ED}</a:tableStyleId>
              </a:tblPr>
              <a:tblGrid>
                <a:gridCol w="1541050"/>
                <a:gridCol w="1060775"/>
                <a:gridCol w="4682925"/>
              </a:tblGrid>
              <a:tr h="306925">
                <a:tc>
                  <a:txBody>
                    <a:bodyPr>
                      <a:noAutofit/>
                    </a:bodyPr>
                    <a:lstStyle/>
                    <a:p>
                      <a:pPr lvl="0" rtl="0" algn="ctr">
                        <a:lnSpc>
                          <a:spcPct val="115000"/>
                        </a:lnSpc>
                        <a:spcBef>
                          <a:spcPts val="0"/>
                        </a:spcBef>
                        <a:buNone/>
                      </a:pPr>
                      <a:r>
                        <a:rPr b="1" lang="en" sz="1100">
                          <a:solidFill>
                            <a:schemeClr val="lt1"/>
                          </a:solidFill>
                        </a:rPr>
                        <a:t>Scale Driver</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Clr>
                          <a:schemeClr val="dk1"/>
                        </a:buClr>
                        <a:buSzPct val="100000"/>
                        <a:buFont typeface="Arial"/>
                        <a:buNone/>
                      </a:pPr>
                      <a:r>
                        <a:rPr b="1" lang="en" sz="1100">
                          <a:solidFill>
                            <a:schemeClr val="lt1"/>
                          </a:solidFill>
                        </a:rPr>
                        <a:t>Value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Clr>
                          <a:schemeClr val="dk1"/>
                        </a:buClr>
                        <a:buSzPct val="100000"/>
                        <a:buFont typeface="Arial"/>
                        <a:buNone/>
                      </a:pPr>
                      <a:r>
                        <a:rPr b="1" lang="en" sz="1100">
                          <a:solidFill>
                            <a:schemeClr val="lt1"/>
                          </a:solidFill>
                        </a:rPr>
                        <a:t>Rationale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01825">
                <a:tc>
                  <a:txBody>
                    <a:bodyPr>
                      <a:noAutofit/>
                    </a:bodyPr>
                    <a:lstStyle/>
                    <a:p>
                      <a:pPr lvl="0" rtl="0" algn="ctr">
                        <a:lnSpc>
                          <a:spcPct val="115000"/>
                        </a:lnSpc>
                        <a:spcBef>
                          <a:spcPts val="0"/>
                        </a:spcBef>
                        <a:buNone/>
                      </a:pPr>
                      <a:r>
                        <a:rPr lang="en" sz="1200">
                          <a:solidFill>
                            <a:srgbClr val="FFFFFF"/>
                          </a:solidFill>
                        </a:rPr>
                        <a:t> Precedentedness</a:t>
                      </a:r>
                    </a:p>
                    <a:p>
                      <a:pPr lvl="0" rtl="0" algn="ctr">
                        <a:lnSpc>
                          <a:spcPct val="115000"/>
                        </a:lnSpc>
                        <a:spcBef>
                          <a:spcPts val="0"/>
                        </a:spcBef>
                        <a:buClr>
                          <a:schemeClr val="dk1"/>
                        </a:buClr>
                        <a:buSzPct val="91666"/>
                        <a:buFont typeface="Arial"/>
                        <a:buNone/>
                      </a:pPr>
                      <a:r>
                        <a:rPr lang="en" sz="1200">
                          <a:solidFill>
                            <a:schemeClr val="lt1"/>
                          </a:solidFill>
                        </a:rPr>
                        <a:t>(PREC)</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Clr>
                          <a:schemeClr val="dk1"/>
                        </a:buClr>
                        <a:buSzPct val="91666"/>
                        <a:buFont typeface="Arial"/>
                        <a:buNone/>
                      </a:pPr>
                      <a:r>
                        <a:rPr lang="en" sz="1200">
                          <a:solidFill>
                            <a:schemeClr val="lt1"/>
                          </a:solidFill>
                        </a:rPr>
                        <a:t>LOW</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nSpc>
                          <a:spcPct val="115000"/>
                        </a:lnSpc>
                        <a:spcBef>
                          <a:spcPts val="0"/>
                        </a:spcBef>
                        <a:buNone/>
                      </a:pPr>
                      <a:r>
                        <a:rPr lang="en" sz="1200">
                          <a:solidFill>
                            <a:schemeClr val="lt1"/>
                          </a:solidFill>
                        </a:rPr>
                        <a:t>  All team members were new to React Native, Only one has experience with the node.js.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294200">
                <a:tc>
                  <a:txBody>
                    <a:bodyPr>
                      <a:noAutofit/>
                    </a:bodyPr>
                    <a:lstStyle/>
                    <a:p>
                      <a:pPr lvl="0" rtl="0" algn="ctr">
                        <a:lnSpc>
                          <a:spcPct val="115000"/>
                        </a:lnSpc>
                        <a:spcBef>
                          <a:spcPts val="0"/>
                        </a:spcBef>
                        <a:buNone/>
                      </a:pPr>
                      <a:r>
                        <a:rPr lang="en" sz="1200">
                          <a:solidFill>
                            <a:srgbClr val="FFFFFF"/>
                          </a:solidFill>
                        </a:rPr>
                        <a:t> </a:t>
                      </a:r>
                      <a:r>
                        <a:rPr lang="en" sz="1200">
                          <a:solidFill>
                            <a:schemeClr val="lt1"/>
                          </a:solidFill>
                        </a:rPr>
                        <a:t>Flexibility</a:t>
                      </a:r>
                    </a:p>
                    <a:p>
                      <a:pPr lvl="0" rtl="0" algn="ctr">
                        <a:lnSpc>
                          <a:spcPct val="115000"/>
                        </a:lnSpc>
                        <a:spcBef>
                          <a:spcPts val="0"/>
                        </a:spcBef>
                        <a:buClr>
                          <a:schemeClr val="dk1"/>
                        </a:buClr>
                        <a:buSzPct val="91666"/>
                        <a:buFont typeface="Arial"/>
                        <a:buNone/>
                      </a:pPr>
                      <a:r>
                        <a:rPr lang="en" sz="1200">
                          <a:solidFill>
                            <a:schemeClr val="lt1"/>
                          </a:solidFill>
                        </a:rPr>
                        <a:t>(FLEX)</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Clr>
                          <a:schemeClr val="dk1"/>
                        </a:buClr>
                        <a:buSzPct val="91666"/>
                        <a:buFont typeface="Arial"/>
                        <a:buNone/>
                      </a:pPr>
                      <a:r>
                        <a:rPr lang="en" sz="1200">
                          <a:solidFill>
                            <a:schemeClr val="lt1"/>
                          </a:solidFill>
                        </a:rPr>
                        <a:t>HIGH</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spcBef>
                          <a:spcPts val="0"/>
                        </a:spcBef>
                        <a:buNone/>
                      </a:pPr>
                      <a:r>
                        <a:rPr lang="en" sz="1200">
                          <a:solidFill>
                            <a:schemeClr val="lt1"/>
                          </a:solidFill>
                        </a:rPr>
                        <a:t>The client is flexible about the requirements and willing to give us the suggestion regarding the UI and UX.</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09675">
                <a:tc>
                  <a:txBody>
                    <a:bodyPr>
                      <a:noAutofit/>
                    </a:bodyPr>
                    <a:lstStyle/>
                    <a:p>
                      <a:pPr lvl="0" rtl="0" algn="ctr">
                        <a:lnSpc>
                          <a:spcPct val="115000"/>
                        </a:lnSpc>
                        <a:spcBef>
                          <a:spcPts val="0"/>
                        </a:spcBef>
                        <a:buNone/>
                      </a:pPr>
                      <a:r>
                        <a:rPr lang="en" sz="1200">
                          <a:solidFill>
                            <a:srgbClr val="FFFFFF"/>
                          </a:solidFill>
                        </a:rPr>
                        <a:t> </a:t>
                      </a:r>
                      <a:r>
                        <a:rPr lang="en" sz="1200">
                          <a:solidFill>
                            <a:schemeClr val="lt1"/>
                          </a:solidFill>
                        </a:rPr>
                        <a:t>Risk Resolutions</a:t>
                      </a:r>
                    </a:p>
                    <a:p>
                      <a:pPr lvl="0" rtl="0" algn="ctr">
                        <a:lnSpc>
                          <a:spcPct val="115000"/>
                        </a:lnSpc>
                        <a:spcBef>
                          <a:spcPts val="0"/>
                        </a:spcBef>
                        <a:buNone/>
                      </a:pPr>
                      <a:r>
                        <a:rPr lang="en" sz="1200">
                          <a:solidFill>
                            <a:schemeClr val="lt1"/>
                          </a:solidFill>
                        </a:rPr>
                        <a:t>(RESL)</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Clr>
                          <a:schemeClr val="dk1"/>
                        </a:buClr>
                        <a:buSzPct val="91666"/>
                        <a:buFont typeface="Arial"/>
                        <a:buNone/>
                      </a:pPr>
                      <a:r>
                        <a:rPr lang="en" sz="1200">
                          <a:solidFill>
                            <a:schemeClr val="lt1"/>
                          </a:solidFill>
                        </a:rPr>
                        <a:t>NOM</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Clr>
                          <a:schemeClr val="dk1"/>
                        </a:buClr>
                        <a:buSzPct val="91666"/>
                        <a:buFont typeface="Arial"/>
                        <a:buNone/>
                      </a:pPr>
                      <a:r>
                        <a:rPr lang="en" sz="1200">
                          <a:solidFill>
                            <a:schemeClr val="lt1"/>
                          </a:solidFill>
                        </a:rPr>
                        <a:t>Prototyp high risk functionality</a:t>
                      </a:r>
                    </a:p>
                    <a:p>
                      <a:pPr lvl="0" rtl="0" algn="ctr">
                        <a:lnSpc>
                          <a:spcPct val="115000"/>
                        </a:lnSpc>
                        <a:spcBef>
                          <a:spcPts val="0"/>
                        </a:spcBef>
                        <a:buClr>
                          <a:schemeClr val="dk1"/>
                        </a:buClr>
                        <a:buSzPct val="91666"/>
                        <a:buFont typeface="Arial"/>
                        <a:buNone/>
                      </a:pPr>
                      <a:r>
                        <a:rPr lang="en" sz="1200">
                          <a:solidFill>
                            <a:schemeClr val="lt1"/>
                          </a:solidFill>
                        </a:rPr>
                        <a:t>Buy information from client.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454825">
                <a:tc>
                  <a:txBody>
                    <a:bodyPr>
                      <a:noAutofit/>
                    </a:bodyPr>
                    <a:lstStyle/>
                    <a:p>
                      <a:pPr lvl="0" rtl="0" algn="ctr">
                        <a:lnSpc>
                          <a:spcPct val="115000"/>
                        </a:lnSpc>
                        <a:spcBef>
                          <a:spcPts val="0"/>
                        </a:spcBef>
                        <a:buNone/>
                      </a:pPr>
                      <a:r>
                        <a:rPr lang="en" sz="1200">
                          <a:solidFill>
                            <a:srgbClr val="FFFFFF"/>
                          </a:solidFill>
                        </a:rPr>
                        <a:t> </a:t>
                      </a:r>
                      <a:r>
                        <a:rPr lang="en" sz="1200">
                          <a:solidFill>
                            <a:schemeClr val="lt1"/>
                          </a:solidFill>
                        </a:rPr>
                        <a:t>Team Cohesion</a:t>
                      </a:r>
                    </a:p>
                    <a:p>
                      <a:pPr lvl="0" rtl="0" algn="ctr">
                        <a:lnSpc>
                          <a:spcPct val="115000"/>
                        </a:lnSpc>
                        <a:spcBef>
                          <a:spcPts val="0"/>
                        </a:spcBef>
                        <a:buNone/>
                      </a:pPr>
                      <a:r>
                        <a:rPr lang="en" sz="1200">
                          <a:solidFill>
                            <a:schemeClr val="lt1"/>
                          </a:solidFill>
                        </a:rPr>
                        <a:t>(TEAM)</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Clr>
                          <a:schemeClr val="dk1"/>
                        </a:buClr>
                        <a:buSzPct val="91666"/>
                        <a:buFont typeface="Arial"/>
                        <a:buNone/>
                      </a:pPr>
                      <a:r>
                        <a:rPr lang="en" sz="1200">
                          <a:solidFill>
                            <a:schemeClr val="lt1"/>
                          </a:solidFill>
                        </a:rPr>
                        <a:t>HIGH</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None/>
                      </a:pPr>
                      <a:r>
                        <a:rPr lang="en" sz="1200">
                          <a:solidFill>
                            <a:schemeClr val="lt1"/>
                          </a:solidFill>
                        </a:rPr>
                        <a:t>We have weekly team meetings. That help each team members understand the project schedule. Peer review ensure we don’t have much technical debt.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83900">
                <a:tc>
                  <a:txBody>
                    <a:bodyPr>
                      <a:noAutofit/>
                    </a:bodyPr>
                    <a:lstStyle/>
                    <a:p>
                      <a:pPr lvl="0" rtl="0" algn="ctr">
                        <a:lnSpc>
                          <a:spcPct val="115000"/>
                        </a:lnSpc>
                        <a:spcBef>
                          <a:spcPts val="0"/>
                        </a:spcBef>
                        <a:buNone/>
                      </a:pPr>
                      <a:r>
                        <a:rPr lang="en" sz="1200">
                          <a:solidFill>
                            <a:srgbClr val="FFFFFF"/>
                          </a:solidFill>
                        </a:rPr>
                        <a:t> </a:t>
                      </a:r>
                      <a:r>
                        <a:rPr lang="en" sz="1200">
                          <a:solidFill>
                            <a:schemeClr val="lt1"/>
                          </a:solidFill>
                        </a:rPr>
                        <a:t>Process Maturity</a:t>
                      </a:r>
                    </a:p>
                    <a:p>
                      <a:pPr lvl="0" rtl="0" algn="ctr">
                        <a:lnSpc>
                          <a:spcPct val="115000"/>
                        </a:lnSpc>
                        <a:spcBef>
                          <a:spcPts val="0"/>
                        </a:spcBef>
                        <a:buClr>
                          <a:schemeClr val="dk1"/>
                        </a:buClr>
                        <a:buSzPct val="91666"/>
                        <a:buFont typeface="Arial"/>
                        <a:buNone/>
                      </a:pPr>
                      <a:r>
                        <a:rPr lang="en" sz="1200">
                          <a:solidFill>
                            <a:schemeClr val="lt1"/>
                          </a:solidFill>
                        </a:rPr>
                        <a:t>(PMAT)</a:t>
                      </a:r>
                    </a:p>
                    <a:p>
                      <a:pPr lvl="0" rtl="0" algn="ctr">
                        <a:lnSpc>
                          <a:spcPct val="115000"/>
                        </a:lnSpc>
                        <a:spcBef>
                          <a:spcPts val="0"/>
                        </a:spcBef>
                        <a:buNone/>
                      </a:pPr>
                      <a:r>
                        <a:t/>
                      </a:r>
                      <a:endParaRPr sz="1200">
                        <a:solidFill>
                          <a:srgbClr val="FFFFFF"/>
                        </a:solidFill>
                      </a:endParaRP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Clr>
                          <a:schemeClr val="dk1"/>
                        </a:buClr>
                        <a:buSzPct val="91666"/>
                        <a:buFont typeface="Arial"/>
                        <a:buNone/>
                      </a:pPr>
                      <a:r>
                        <a:rPr lang="en" sz="1200">
                          <a:solidFill>
                            <a:schemeClr val="lt1"/>
                          </a:solidFill>
                        </a:rPr>
                        <a:t>NOM</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Clr>
                          <a:schemeClr val="dk1"/>
                        </a:buClr>
                        <a:buSzPct val="91666"/>
                        <a:buFont typeface="Arial"/>
                        <a:buNone/>
                      </a:pPr>
                      <a:r>
                        <a:rPr lang="en" sz="1200">
                          <a:solidFill>
                            <a:schemeClr val="lt1"/>
                          </a:solidFill>
                        </a:rPr>
                        <a:t>Team follow the ICSM guidelines which is consistent with CMM.</a:t>
                      </a:r>
                    </a:p>
                    <a:p>
                      <a:pPr lvl="0" rtl="0">
                        <a:lnSpc>
                          <a:spcPct val="115000"/>
                        </a:lnSpc>
                        <a:spcBef>
                          <a:spcPts val="0"/>
                        </a:spcBef>
                        <a:buNone/>
                      </a:pPr>
                      <a:r>
                        <a:t/>
                      </a:r>
                      <a:endParaRPr sz="1200">
                        <a:solidFill>
                          <a:srgbClr val="FFFFFF"/>
                        </a:solidFill>
                      </a:endParaRP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bl>
          </a:graphicData>
        </a:graphic>
      </p:graphicFrame>
      <p:sp>
        <p:nvSpPr>
          <p:cNvPr id="538" name="Shape 538"/>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46</a:t>
            </a:r>
          </a:p>
        </p:txBody>
      </p:sp>
      <p:sp>
        <p:nvSpPr>
          <p:cNvPr id="539" name="Shape 53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pic>
        <p:nvPicPr>
          <p:cNvPr id="544" name="Shape 544"/>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545" name="Shape 545"/>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546" name="Shape 546"/>
          <p:cNvSpPr txBox="1"/>
          <p:nvPr/>
        </p:nvSpPr>
        <p:spPr>
          <a:xfrm>
            <a:off x="171350" y="514475"/>
            <a:ext cx="4928100" cy="4572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COCOMO II Estimate </a:t>
            </a:r>
          </a:p>
          <a:p>
            <a:pPr lvl="0" rtl="0">
              <a:spcBef>
                <a:spcPts val="0"/>
              </a:spcBef>
              <a:buNone/>
            </a:pPr>
            <a:r>
              <a:t/>
            </a:r>
            <a:endParaRPr sz="3000">
              <a:solidFill>
                <a:srgbClr val="FFFFFF"/>
              </a:solidFill>
              <a:latin typeface="Arial Rounded"/>
              <a:ea typeface="Arial Rounded"/>
              <a:cs typeface="Arial Rounded"/>
              <a:sym typeface="Arial Rounded"/>
            </a:endParaRPr>
          </a:p>
          <a:p>
            <a:pPr lvl="0" rtl="0">
              <a:spcBef>
                <a:spcPts val="0"/>
              </a:spcBef>
              <a:buNone/>
            </a:pPr>
            <a:r>
              <a:t/>
            </a:r>
            <a:endParaRPr sz="3000">
              <a:solidFill>
                <a:srgbClr val="FFFFFF"/>
              </a:solidFill>
              <a:latin typeface="Arial Rounded"/>
              <a:ea typeface="Arial Rounded"/>
              <a:cs typeface="Arial Rounded"/>
              <a:sym typeface="Arial Rounded"/>
            </a:endParaRPr>
          </a:p>
        </p:txBody>
      </p:sp>
      <p:sp>
        <p:nvSpPr>
          <p:cNvPr id="547" name="Shape 547"/>
          <p:cNvSpPr txBox="1"/>
          <p:nvPr/>
        </p:nvSpPr>
        <p:spPr>
          <a:xfrm>
            <a:off x="777725" y="1049375"/>
            <a:ext cx="7673700" cy="3216300"/>
          </a:xfrm>
          <a:prstGeom prst="rect">
            <a:avLst/>
          </a:prstGeom>
          <a:noFill/>
          <a:ln>
            <a:noFill/>
          </a:ln>
        </p:spPr>
        <p:txBody>
          <a:bodyPr anchorCtr="0" anchor="t" bIns="91425" lIns="91425" rIns="91425" wrap="square" tIns="91425">
            <a:noAutofit/>
          </a:bodyPr>
          <a:lstStyle/>
          <a:p>
            <a:pPr lvl="0" rtl="0" algn="just">
              <a:lnSpc>
                <a:spcPct val="115000"/>
              </a:lnSpc>
              <a:spcBef>
                <a:spcPts val="0"/>
              </a:spcBef>
              <a:buClr>
                <a:schemeClr val="dk1"/>
              </a:buClr>
              <a:buFont typeface="Arial"/>
              <a:buNone/>
            </a:pPr>
            <a:r>
              <a:t/>
            </a:r>
            <a:endParaRPr/>
          </a:p>
        </p:txBody>
      </p:sp>
      <p:sp>
        <p:nvSpPr>
          <p:cNvPr id="548" name="Shape 548"/>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47</a:t>
            </a:r>
          </a:p>
        </p:txBody>
      </p:sp>
      <p:pic>
        <p:nvPicPr>
          <p:cNvPr descr="etimate.PNG" id="549" name="Shape 549"/>
          <p:cNvPicPr preferRelativeResize="0"/>
          <p:nvPr/>
        </p:nvPicPr>
        <p:blipFill>
          <a:blip r:embed="rId5">
            <a:alphaModFix/>
          </a:blip>
          <a:stretch>
            <a:fillRect/>
          </a:stretch>
        </p:blipFill>
        <p:spPr>
          <a:xfrm>
            <a:off x="309088" y="589475"/>
            <a:ext cx="8610975" cy="4331619"/>
          </a:xfrm>
          <a:prstGeom prst="rect">
            <a:avLst/>
          </a:prstGeom>
          <a:noFill/>
          <a:ln>
            <a:noFill/>
          </a:ln>
        </p:spPr>
      </p:pic>
      <p:sp>
        <p:nvSpPr>
          <p:cNvPr id="550" name="Shape 550"/>
          <p:cNvSpPr/>
          <p:nvPr/>
        </p:nvSpPr>
        <p:spPr>
          <a:xfrm>
            <a:off x="1509575" y="4463750"/>
            <a:ext cx="846300" cy="3342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51" name="Shape 551"/>
          <p:cNvSpPr/>
          <p:nvPr/>
        </p:nvSpPr>
        <p:spPr>
          <a:xfrm>
            <a:off x="7396025" y="589475"/>
            <a:ext cx="1055400" cy="1860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52" name="Shape 552"/>
          <p:cNvSpPr/>
          <p:nvPr/>
        </p:nvSpPr>
        <p:spPr>
          <a:xfrm>
            <a:off x="1535500" y="1203000"/>
            <a:ext cx="895500" cy="4572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53" name="Shape 55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pic>
        <p:nvPicPr>
          <p:cNvPr id="558" name="Shape 558"/>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559" name="Shape 559"/>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560" name="Shape 560"/>
          <p:cNvSpPr txBox="1"/>
          <p:nvPr/>
        </p:nvSpPr>
        <p:spPr>
          <a:xfrm>
            <a:off x="171350" y="514475"/>
            <a:ext cx="4928100" cy="4572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COCOMO II Estimate </a:t>
            </a:r>
          </a:p>
          <a:p>
            <a:pPr lvl="0" rtl="0">
              <a:spcBef>
                <a:spcPts val="0"/>
              </a:spcBef>
              <a:buNone/>
            </a:pPr>
            <a:r>
              <a:t/>
            </a:r>
            <a:endParaRPr sz="3000">
              <a:solidFill>
                <a:srgbClr val="FFFFFF"/>
              </a:solidFill>
              <a:latin typeface="Arial Rounded"/>
              <a:ea typeface="Arial Rounded"/>
              <a:cs typeface="Arial Rounded"/>
              <a:sym typeface="Arial Rounded"/>
            </a:endParaRPr>
          </a:p>
          <a:p>
            <a:pPr lvl="0" rtl="0">
              <a:spcBef>
                <a:spcPts val="0"/>
              </a:spcBef>
              <a:buNone/>
            </a:pPr>
            <a:r>
              <a:t/>
            </a:r>
            <a:endParaRPr sz="3000">
              <a:solidFill>
                <a:srgbClr val="FFFFFF"/>
              </a:solidFill>
              <a:latin typeface="Arial Rounded"/>
              <a:ea typeface="Arial Rounded"/>
              <a:cs typeface="Arial Rounded"/>
              <a:sym typeface="Arial Rounded"/>
            </a:endParaRPr>
          </a:p>
        </p:txBody>
      </p:sp>
      <p:sp>
        <p:nvSpPr>
          <p:cNvPr id="561" name="Shape 561"/>
          <p:cNvSpPr txBox="1"/>
          <p:nvPr/>
        </p:nvSpPr>
        <p:spPr>
          <a:xfrm>
            <a:off x="777725" y="1049375"/>
            <a:ext cx="7673700" cy="3216300"/>
          </a:xfrm>
          <a:prstGeom prst="rect">
            <a:avLst/>
          </a:prstGeom>
          <a:noFill/>
          <a:ln>
            <a:noFill/>
          </a:ln>
        </p:spPr>
        <p:txBody>
          <a:bodyPr anchorCtr="0" anchor="t" bIns="91425" lIns="91425" rIns="91425" wrap="square" tIns="91425">
            <a:noAutofit/>
          </a:bodyPr>
          <a:lstStyle/>
          <a:p>
            <a:pPr lvl="0" rtl="0" algn="just">
              <a:lnSpc>
                <a:spcPct val="115000"/>
              </a:lnSpc>
              <a:spcBef>
                <a:spcPts val="0"/>
              </a:spcBef>
              <a:buClr>
                <a:schemeClr val="dk1"/>
              </a:buClr>
              <a:buFont typeface="Arial"/>
              <a:buNone/>
            </a:pPr>
            <a:r>
              <a:t/>
            </a:r>
            <a:endParaRPr/>
          </a:p>
        </p:txBody>
      </p:sp>
      <p:sp>
        <p:nvSpPr>
          <p:cNvPr id="562" name="Shape 562"/>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47</a:t>
            </a:r>
          </a:p>
        </p:txBody>
      </p:sp>
      <p:sp>
        <p:nvSpPr>
          <p:cNvPr id="563" name="Shape 563"/>
          <p:cNvSpPr/>
          <p:nvPr/>
        </p:nvSpPr>
        <p:spPr>
          <a:xfrm>
            <a:off x="1509575" y="4463750"/>
            <a:ext cx="846300" cy="3342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64" name="Shape 564"/>
          <p:cNvSpPr/>
          <p:nvPr/>
        </p:nvSpPr>
        <p:spPr>
          <a:xfrm>
            <a:off x="7396025" y="589475"/>
            <a:ext cx="1055400" cy="1860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65" name="Shape 565"/>
          <p:cNvSpPr/>
          <p:nvPr/>
        </p:nvSpPr>
        <p:spPr>
          <a:xfrm>
            <a:off x="1535500" y="1203000"/>
            <a:ext cx="895500" cy="4572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66" name="Shape 56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pic>
        <p:nvPicPr>
          <p:cNvPr id="567" name="Shape 567"/>
          <p:cNvPicPr preferRelativeResize="0"/>
          <p:nvPr/>
        </p:nvPicPr>
        <p:blipFill>
          <a:blip r:embed="rId5">
            <a:alphaModFix/>
          </a:blip>
          <a:stretch>
            <a:fillRect/>
          </a:stretch>
        </p:blipFill>
        <p:spPr>
          <a:xfrm>
            <a:off x="-1566502" y="821544"/>
            <a:ext cx="3675300" cy="4321956"/>
          </a:xfrm>
          <a:prstGeom prst="rect">
            <a:avLst/>
          </a:prstGeom>
          <a:noFill/>
          <a:ln>
            <a:noFill/>
          </a:ln>
        </p:spPr>
      </p:pic>
      <p:pic>
        <p:nvPicPr>
          <p:cNvPr id="568" name="Shape 568"/>
          <p:cNvPicPr preferRelativeResize="0"/>
          <p:nvPr/>
        </p:nvPicPr>
        <p:blipFill>
          <a:blip r:embed="rId6">
            <a:alphaModFix/>
          </a:blip>
          <a:stretch>
            <a:fillRect/>
          </a:stretch>
        </p:blipFill>
        <p:spPr>
          <a:xfrm>
            <a:off x="2720400" y="1049372"/>
            <a:ext cx="3431788" cy="4013966"/>
          </a:xfrm>
          <a:prstGeom prst="rect">
            <a:avLst/>
          </a:prstGeom>
          <a:noFill/>
          <a:ln>
            <a:noFill/>
          </a:ln>
        </p:spPr>
      </p:pic>
      <p:pic>
        <p:nvPicPr>
          <p:cNvPr id="569" name="Shape 569"/>
          <p:cNvPicPr preferRelativeResize="0"/>
          <p:nvPr/>
        </p:nvPicPr>
        <p:blipFill>
          <a:blip r:embed="rId7">
            <a:alphaModFix/>
          </a:blip>
          <a:stretch>
            <a:fillRect/>
          </a:stretch>
        </p:blipFill>
        <p:spPr>
          <a:xfrm>
            <a:off x="6859900" y="665513"/>
            <a:ext cx="4267200" cy="49815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pic>
        <p:nvPicPr>
          <p:cNvPr id="574" name="Shape 574"/>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575" name="Shape 575"/>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576" name="Shape 576"/>
          <p:cNvSpPr txBox="1"/>
          <p:nvPr/>
        </p:nvSpPr>
        <p:spPr>
          <a:xfrm>
            <a:off x="171350" y="514475"/>
            <a:ext cx="4928100" cy="4572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chemeClr val="lt1"/>
                </a:solidFill>
                <a:latin typeface="Arial Rounded"/>
                <a:ea typeface="Arial Rounded"/>
                <a:cs typeface="Arial Rounded"/>
                <a:sym typeface="Arial Rounded"/>
              </a:rPr>
              <a:t>Project </a:t>
            </a:r>
            <a:r>
              <a:rPr lang="en" sz="3000">
                <a:solidFill>
                  <a:srgbClr val="FFFFFF"/>
                </a:solidFill>
                <a:latin typeface="Arial Rounded"/>
                <a:ea typeface="Arial Rounded"/>
                <a:cs typeface="Arial Rounded"/>
                <a:sym typeface="Arial Rounded"/>
              </a:rPr>
              <a:t>Estimation </a:t>
            </a:r>
          </a:p>
          <a:p>
            <a:pPr lvl="0" rtl="0">
              <a:spcBef>
                <a:spcPts val="0"/>
              </a:spcBef>
              <a:buNone/>
            </a:pPr>
            <a:r>
              <a:t/>
            </a:r>
            <a:endParaRPr sz="3000">
              <a:solidFill>
                <a:srgbClr val="FFFFFF"/>
              </a:solidFill>
              <a:latin typeface="Arial Rounded"/>
              <a:ea typeface="Arial Rounded"/>
              <a:cs typeface="Arial Rounded"/>
              <a:sym typeface="Arial Rounded"/>
            </a:endParaRPr>
          </a:p>
          <a:p>
            <a:pPr lvl="0" rtl="0">
              <a:spcBef>
                <a:spcPts val="0"/>
              </a:spcBef>
              <a:buNone/>
            </a:pPr>
            <a:r>
              <a:t/>
            </a:r>
            <a:endParaRPr sz="3000">
              <a:solidFill>
                <a:srgbClr val="FFFFFF"/>
              </a:solidFill>
              <a:latin typeface="Arial Rounded"/>
              <a:ea typeface="Arial Rounded"/>
              <a:cs typeface="Arial Rounded"/>
              <a:sym typeface="Arial Rounded"/>
            </a:endParaRPr>
          </a:p>
        </p:txBody>
      </p:sp>
      <p:sp>
        <p:nvSpPr>
          <p:cNvPr id="577" name="Shape 577"/>
          <p:cNvSpPr txBox="1"/>
          <p:nvPr/>
        </p:nvSpPr>
        <p:spPr>
          <a:xfrm>
            <a:off x="777725" y="621425"/>
            <a:ext cx="7673700" cy="3644100"/>
          </a:xfrm>
          <a:prstGeom prst="rect">
            <a:avLst/>
          </a:prstGeom>
          <a:noFill/>
          <a:ln>
            <a:noFill/>
          </a:ln>
        </p:spPr>
        <p:txBody>
          <a:bodyPr anchorCtr="0" anchor="t" bIns="91425" lIns="91425" rIns="91425" wrap="square" tIns="91425">
            <a:noAutofit/>
          </a:bodyPr>
          <a:lstStyle/>
          <a:p>
            <a:pPr lvl="0" rtl="0" algn="just">
              <a:lnSpc>
                <a:spcPct val="115000"/>
              </a:lnSpc>
              <a:spcBef>
                <a:spcPts val="0"/>
              </a:spcBef>
              <a:buClr>
                <a:schemeClr val="dk1"/>
              </a:buClr>
              <a:buFont typeface="Arial"/>
              <a:buNone/>
            </a:pPr>
            <a:r>
              <a:rPr lang="en">
                <a:solidFill>
                  <a:schemeClr val="lt1"/>
                </a:solidFill>
                <a:latin typeface="Arial Rounded"/>
                <a:ea typeface="Arial Rounded"/>
                <a:cs typeface="Arial Rounded"/>
                <a:sym typeface="Arial Rounded"/>
              </a:rPr>
              <a:t>Number of SLOC: </a:t>
            </a:r>
            <a:r>
              <a:rPr lang="en">
                <a:solidFill>
                  <a:srgbClr val="FF0000"/>
                </a:solidFill>
                <a:latin typeface="Arial Rounded"/>
                <a:ea typeface="Arial Rounded"/>
                <a:cs typeface="Arial Rounded"/>
                <a:sym typeface="Arial Rounded"/>
              </a:rPr>
              <a:t>3,219</a:t>
            </a:r>
            <a:r>
              <a:rPr lang="en">
                <a:solidFill>
                  <a:schemeClr val="lt1"/>
                </a:solidFill>
                <a:latin typeface="Arial Rounded"/>
                <a:ea typeface="Arial Rounded"/>
                <a:cs typeface="Arial Rounded"/>
                <a:sym typeface="Arial Rounded"/>
              </a:rPr>
              <a:t> </a:t>
            </a:r>
          </a:p>
          <a:p>
            <a:pPr lvl="0" rtl="0" algn="just">
              <a:lnSpc>
                <a:spcPct val="115000"/>
              </a:lnSpc>
              <a:spcBef>
                <a:spcPts val="0"/>
              </a:spcBef>
              <a:buClr>
                <a:schemeClr val="dk1"/>
              </a:buClr>
              <a:buFont typeface="Arial"/>
              <a:buNone/>
            </a:pPr>
            <a:r>
              <a:t/>
            </a:r>
            <a:endParaRPr>
              <a:solidFill>
                <a:schemeClr val="lt1"/>
              </a:solidFill>
              <a:latin typeface="Arial Rounded"/>
              <a:ea typeface="Arial Rounded"/>
              <a:cs typeface="Arial Rounded"/>
              <a:sym typeface="Arial Rounded"/>
            </a:endParaRPr>
          </a:p>
          <a:p>
            <a:pPr lvl="0" rtl="0" algn="just">
              <a:lnSpc>
                <a:spcPct val="115000"/>
              </a:lnSpc>
              <a:spcBef>
                <a:spcPts val="0"/>
              </a:spcBef>
              <a:buClr>
                <a:schemeClr val="dk1"/>
              </a:buClr>
              <a:buFont typeface="Arial"/>
              <a:buNone/>
            </a:pPr>
            <a:r>
              <a:rPr lang="en">
                <a:solidFill>
                  <a:schemeClr val="lt1"/>
                </a:solidFill>
                <a:latin typeface="Arial Rounded"/>
                <a:ea typeface="Arial Rounded"/>
                <a:cs typeface="Arial Rounded"/>
                <a:sym typeface="Arial Rounded"/>
              </a:rPr>
              <a:t>Effort needed (Most Likely): </a:t>
            </a:r>
            <a:r>
              <a:rPr lang="en">
                <a:solidFill>
                  <a:srgbClr val="FF0000"/>
                </a:solidFill>
                <a:latin typeface="Arial Rounded"/>
                <a:ea typeface="Arial Rounded"/>
                <a:cs typeface="Arial Rounded"/>
                <a:sym typeface="Arial Rounded"/>
              </a:rPr>
              <a:t>8</a:t>
            </a:r>
            <a:r>
              <a:rPr lang="en">
                <a:solidFill>
                  <a:srgbClr val="FF0000"/>
                </a:solidFill>
                <a:latin typeface="Arial Rounded"/>
                <a:ea typeface="Arial Rounded"/>
                <a:cs typeface="Arial Rounded"/>
                <a:sym typeface="Arial Rounded"/>
              </a:rPr>
              <a:t>.6</a:t>
            </a:r>
            <a:r>
              <a:rPr lang="en">
                <a:solidFill>
                  <a:schemeClr val="lt1"/>
                </a:solidFill>
                <a:latin typeface="Arial Rounded"/>
                <a:ea typeface="Arial Rounded"/>
                <a:cs typeface="Arial Rounded"/>
                <a:sym typeface="Arial Rounded"/>
              </a:rPr>
              <a:t> Person-Month </a:t>
            </a:r>
          </a:p>
          <a:p>
            <a:pPr lvl="0" rtl="0" algn="just">
              <a:lnSpc>
                <a:spcPct val="115000"/>
              </a:lnSpc>
              <a:spcBef>
                <a:spcPts val="0"/>
              </a:spcBef>
              <a:buClr>
                <a:schemeClr val="dk1"/>
              </a:buClr>
              <a:buFont typeface="Arial"/>
              <a:buNone/>
            </a:pPr>
            <a:r>
              <a:t/>
            </a:r>
            <a:endParaRPr>
              <a:solidFill>
                <a:schemeClr val="lt1"/>
              </a:solidFill>
              <a:latin typeface="Arial Rounded"/>
              <a:ea typeface="Arial Rounded"/>
              <a:cs typeface="Arial Rounded"/>
              <a:sym typeface="Arial Rounded"/>
            </a:endParaRPr>
          </a:p>
          <a:p>
            <a:pPr lvl="0" rtl="0" algn="just">
              <a:lnSpc>
                <a:spcPct val="115000"/>
              </a:lnSpc>
              <a:spcBef>
                <a:spcPts val="0"/>
              </a:spcBef>
              <a:buClr>
                <a:schemeClr val="dk1"/>
              </a:buClr>
              <a:buFont typeface="Arial"/>
              <a:buNone/>
            </a:pPr>
            <a:r>
              <a:rPr lang="en">
                <a:solidFill>
                  <a:schemeClr val="lt1"/>
                </a:solidFill>
                <a:latin typeface="Arial Rounded"/>
                <a:ea typeface="Arial Rounded"/>
                <a:cs typeface="Arial Rounded"/>
                <a:sym typeface="Arial Rounded"/>
              </a:rPr>
              <a:t>Each Member Works: 15 hrs/week for 12 weeks </a:t>
            </a:r>
          </a:p>
          <a:p>
            <a:pPr lvl="0" rtl="0" algn="just">
              <a:lnSpc>
                <a:spcPct val="115000"/>
              </a:lnSpc>
              <a:spcBef>
                <a:spcPts val="0"/>
              </a:spcBef>
              <a:buClr>
                <a:schemeClr val="dk1"/>
              </a:buClr>
              <a:buFont typeface="Arial"/>
              <a:buNone/>
            </a:pPr>
            <a:r>
              <a:t/>
            </a:r>
            <a:endParaRPr>
              <a:solidFill>
                <a:schemeClr val="lt1"/>
              </a:solidFill>
              <a:latin typeface="Arial Rounded"/>
              <a:ea typeface="Arial Rounded"/>
              <a:cs typeface="Arial Rounded"/>
              <a:sym typeface="Arial Rounded"/>
            </a:endParaRPr>
          </a:p>
          <a:p>
            <a:pPr lvl="0" rtl="0" algn="just">
              <a:lnSpc>
                <a:spcPct val="115000"/>
              </a:lnSpc>
              <a:spcBef>
                <a:spcPts val="0"/>
              </a:spcBef>
              <a:buClr>
                <a:schemeClr val="dk1"/>
              </a:buClr>
              <a:buFont typeface="Arial"/>
              <a:buNone/>
            </a:pPr>
            <a:r>
              <a:rPr lang="en">
                <a:solidFill>
                  <a:schemeClr val="lt1"/>
                </a:solidFill>
                <a:latin typeface="Arial Rounded"/>
                <a:ea typeface="Arial Rounded"/>
                <a:cs typeface="Arial Rounded"/>
                <a:sym typeface="Arial Rounded"/>
              </a:rPr>
              <a:t>Time Spent by Members: </a:t>
            </a:r>
          </a:p>
          <a:p>
            <a:pPr indent="387350" lvl="0" rtl="0" algn="just">
              <a:lnSpc>
                <a:spcPct val="115000"/>
              </a:lnSpc>
              <a:spcBef>
                <a:spcPts val="0"/>
              </a:spcBef>
              <a:buClr>
                <a:schemeClr val="dk1"/>
              </a:buClr>
              <a:buFont typeface="Arial"/>
              <a:buNone/>
            </a:pPr>
            <a:r>
              <a:rPr lang="en">
                <a:solidFill>
                  <a:schemeClr val="lt1"/>
                </a:solidFill>
                <a:latin typeface="Arial Rounded"/>
                <a:ea typeface="Arial Rounded"/>
                <a:cs typeface="Arial Rounded"/>
                <a:sym typeface="Arial Rounded"/>
              </a:rPr>
              <a:t>Monthly Efforts: 15 hrs/week × 7 members × 4 weeks = 420 hrs/month </a:t>
            </a:r>
          </a:p>
          <a:p>
            <a:pPr indent="387350" lvl="0" rtl="0" algn="just">
              <a:lnSpc>
                <a:spcPct val="115000"/>
              </a:lnSpc>
              <a:spcBef>
                <a:spcPts val="0"/>
              </a:spcBef>
              <a:buClr>
                <a:schemeClr val="dk1"/>
              </a:buClr>
              <a:buFont typeface="Arial"/>
              <a:buNone/>
            </a:pPr>
            <a:r>
              <a:rPr lang="en">
                <a:solidFill>
                  <a:schemeClr val="lt1"/>
                </a:solidFill>
                <a:latin typeface="Arial Rounded"/>
                <a:ea typeface="Arial Rounded"/>
                <a:cs typeface="Arial Rounded"/>
                <a:sym typeface="Arial Rounded"/>
              </a:rPr>
              <a:t>Total Efforts: 15 hrs/week x 7 members x 12 weeks = 1,260 total hours </a:t>
            </a:r>
          </a:p>
          <a:p>
            <a:pPr lvl="0" rtl="0" algn="just">
              <a:lnSpc>
                <a:spcPct val="115000"/>
              </a:lnSpc>
              <a:spcBef>
                <a:spcPts val="0"/>
              </a:spcBef>
              <a:buClr>
                <a:schemeClr val="dk1"/>
              </a:buClr>
              <a:buFont typeface="Arial"/>
              <a:buNone/>
            </a:pPr>
            <a:r>
              <a:rPr lang="en">
                <a:solidFill>
                  <a:schemeClr val="lt1"/>
                </a:solidFill>
                <a:latin typeface="Arial Rounded"/>
                <a:ea typeface="Arial Rounded"/>
                <a:cs typeface="Arial Rounded"/>
                <a:sym typeface="Arial Rounded"/>
              </a:rPr>
              <a:t>Time Needed: </a:t>
            </a:r>
          </a:p>
          <a:p>
            <a:pPr indent="387350" lvl="0" rtl="0" algn="just">
              <a:lnSpc>
                <a:spcPct val="115000"/>
              </a:lnSpc>
              <a:spcBef>
                <a:spcPts val="0"/>
              </a:spcBef>
              <a:buClr>
                <a:schemeClr val="dk1"/>
              </a:buClr>
              <a:buFont typeface="Arial"/>
              <a:buNone/>
            </a:pPr>
            <a:r>
              <a:rPr lang="en">
                <a:solidFill>
                  <a:schemeClr val="lt1"/>
                </a:solidFill>
                <a:latin typeface="Arial Rounded"/>
                <a:ea typeface="Arial Rounded"/>
                <a:cs typeface="Arial Rounded"/>
                <a:sym typeface="Arial Rounded"/>
              </a:rPr>
              <a:t>Monthly Efforts: (10.3 person-month x 152 hrs/person-month) ÷ 560 = </a:t>
            </a:r>
            <a:r>
              <a:rPr lang="en">
                <a:solidFill>
                  <a:srgbClr val="FF0000"/>
                </a:solidFill>
                <a:latin typeface="Arial Rounded"/>
                <a:ea typeface="Arial Rounded"/>
                <a:cs typeface="Arial Rounded"/>
                <a:sym typeface="Arial Rounded"/>
              </a:rPr>
              <a:t>3.11</a:t>
            </a:r>
            <a:r>
              <a:rPr lang="en">
                <a:solidFill>
                  <a:srgbClr val="FF0000"/>
                </a:solidFill>
                <a:latin typeface="Arial Rounded"/>
                <a:ea typeface="Arial Rounded"/>
                <a:cs typeface="Arial Rounded"/>
                <a:sym typeface="Arial Rounded"/>
              </a:rPr>
              <a:t> </a:t>
            </a:r>
            <a:r>
              <a:rPr lang="en">
                <a:solidFill>
                  <a:schemeClr val="lt1"/>
                </a:solidFill>
                <a:latin typeface="Arial Rounded"/>
                <a:ea typeface="Arial Rounded"/>
                <a:cs typeface="Arial Rounded"/>
                <a:sym typeface="Arial Rounded"/>
              </a:rPr>
              <a:t>months </a:t>
            </a:r>
          </a:p>
          <a:p>
            <a:pPr indent="387350" lvl="0" rtl="0" algn="just">
              <a:lnSpc>
                <a:spcPct val="115000"/>
              </a:lnSpc>
              <a:spcBef>
                <a:spcPts val="0"/>
              </a:spcBef>
              <a:buClr>
                <a:schemeClr val="dk1"/>
              </a:buClr>
              <a:buFont typeface="Arial"/>
              <a:buNone/>
            </a:pPr>
            <a:r>
              <a:rPr lang="en">
                <a:solidFill>
                  <a:schemeClr val="lt1"/>
                </a:solidFill>
                <a:latin typeface="Arial Rounded"/>
                <a:ea typeface="Arial Rounded"/>
                <a:cs typeface="Arial Rounded"/>
                <a:sym typeface="Arial Rounded"/>
              </a:rPr>
              <a:t>Total Efforts: (10.3 person-month × 152 hrs/person-month) = </a:t>
            </a:r>
            <a:r>
              <a:rPr lang="en">
                <a:solidFill>
                  <a:srgbClr val="FF0000"/>
                </a:solidFill>
                <a:latin typeface="Arial Rounded"/>
                <a:ea typeface="Arial Rounded"/>
                <a:cs typeface="Arial Rounded"/>
                <a:sym typeface="Arial Rounded"/>
              </a:rPr>
              <a:t>1,307.2</a:t>
            </a:r>
            <a:r>
              <a:rPr lang="en">
                <a:solidFill>
                  <a:srgbClr val="FF0000"/>
                </a:solidFill>
                <a:latin typeface="Arial Rounded"/>
                <a:ea typeface="Arial Rounded"/>
                <a:cs typeface="Arial Rounded"/>
                <a:sym typeface="Arial Rounded"/>
              </a:rPr>
              <a:t> </a:t>
            </a:r>
            <a:r>
              <a:rPr lang="en">
                <a:solidFill>
                  <a:schemeClr val="lt1"/>
                </a:solidFill>
                <a:latin typeface="Arial Rounded"/>
                <a:ea typeface="Arial Rounded"/>
                <a:cs typeface="Arial Rounded"/>
                <a:sym typeface="Arial Rounded"/>
              </a:rPr>
              <a:t>total hours</a:t>
            </a:r>
          </a:p>
          <a:p>
            <a:pPr lvl="0" rtl="0" algn="just">
              <a:lnSpc>
                <a:spcPct val="115000"/>
              </a:lnSpc>
              <a:spcBef>
                <a:spcPts val="0"/>
              </a:spcBef>
              <a:buClr>
                <a:schemeClr val="dk1"/>
              </a:buClr>
              <a:buFont typeface="Arial"/>
              <a:buNone/>
            </a:pPr>
            <a:r>
              <a:t/>
            </a:r>
            <a:endParaRPr>
              <a:solidFill>
                <a:schemeClr val="lt1"/>
              </a:solidFill>
              <a:latin typeface="Arial Rounded"/>
              <a:ea typeface="Arial Rounded"/>
              <a:cs typeface="Arial Rounded"/>
              <a:sym typeface="Arial Rounded"/>
            </a:endParaRPr>
          </a:p>
          <a:p>
            <a:pPr lvl="0" rtl="0">
              <a:lnSpc>
                <a:spcPct val="115000"/>
              </a:lnSpc>
              <a:spcBef>
                <a:spcPts val="0"/>
              </a:spcBef>
              <a:buClr>
                <a:schemeClr val="dk1"/>
              </a:buClr>
              <a:buFont typeface="Arial"/>
              <a:buNone/>
            </a:pPr>
            <a:r>
              <a:rPr lang="en">
                <a:solidFill>
                  <a:schemeClr val="lt1"/>
                </a:solidFill>
                <a:latin typeface="Arial Rounded"/>
                <a:ea typeface="Arial Rounded"/>
                <a:cs typeface="Arial Rounded"/>
                <a:sym typeface="Arial Rounded"/>
              </a:rPr>
              <a:t>Result: According to the above estimation, the project will take 3.1 months to complete. The team has 12 weeks which is within the estimated time to complete the project</a:t>
            </a:r>
          </a:p>
        </p:txBody>
      </p:sp>
      <p:sp>
        <p:nvSpPr>
          <p:cNvPr id="578" name="Shape 578"/>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48</a:t>
            </a:r>
          </a:p>
        </p:txBody>
      </p:sp>
      <p:sp>
        <p:nvSpPr>
          <p:cNvPr id="579" name="Shape 57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ctrTitle"/>
          </p:nvPr>
        </p:nvSpPr>
        <p:spPr>
          <a:xfrm>
            <a:off x="311708" y="744575"/>
            <a:ext cx="8520600" cy="2052600"/>
          </a:xfrm>
          <a:prstGeom prst="rect">
            <a:avLst/>
          </a:prstGeom>
        </p:spPr>
        <p:txBody>
          <a:bodyPr anchorCtr="0" anchor="b" bIns="91425" lIns="91425" rIns="91425" wrap="square" tIns="91425">
            <a:noAutofit/>
          </a:bodyPr>
          <a:lstStyle/>
          <a:p>
            <a:pPr lvl="0" rtl="0">
              <a:spcBef>
                <a:spcPts val="0"/>
              </a:spcBef>
              <a:buNone/>
            </a:pPr>
            <a:r>
              <a:t/>
            </a:r>
            <a:endParaRPr/>
          </a:p>
        </p:txBody>
      </p:sp>
      <p:sp>
        <p:nvSpPr>
          <p:cNvPr id="99" name="Shape 99"/>
          <p:cNvSpPr txBox="1"/>
          <p:nvPr>
            <p:ph idx="1" type="subTitle"/>
          </p:nvPr>
        </p:nvSpPr>
        <p:spPr>
          <a:xfrm>
            <a:off x="311700" y="2834125"/>
            <a:ext cx="8520600" cy="792600"/>
          </a:xfrm>
          <a:prstGeom prst="rect">
            <a:avLst/>
          </a:prstGeom>
        </p:spPr>
        <p:txBody>
          <a:bodyPr anchorCtr="0" anchor="t" bIns="91425" lIns="91425" rIns="91425" wrap="square" tIns="91425">
            <a:noAutofit/>
          </a:bodyPr>
          <a:lstStyle/>
          <a:p>
            <a:pPr lvl="0" rtl="0">
              <a:spcBef>
                <a:spcPts val="0"/>
              </a:spcBef>
              <a:buNone/>
            </a:pPr>
            <a:r>
              <a:t/>
            </a:r>
            <a:endParaRPr/>
          </a:p>
        </p:txBody>
      </p:sp>
      <p:pic>
        <p:nvPicPr>
          <p:cNvPr id="100" name="Shape 100"/>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101" name="Shape 101"/>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102" name="Shape 102"/>
          <p:cNvSpPr txBox="1"/>
          <p:nvPr/>
        </p:nvSpPr>
        <p:spPr>
          <a:xfrm>
            <a:off x="180200" y="0"/>
            <a:ext cx="4512600" cy="6447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solidFill>
                  <a:srgbClr val="FFFFFF"/>
                </a:solidFill>
                <a:latin typeface="Arial Rounded"/>
                <a:ea typeface="Arial Rounded"/>
                <a:cs typeface="Arial Rounded"/>
                <a:sym typeface="Arial Rounded"/>
              </a:rPr>
              <a:t> Technical view</a:t>
            </a:r>
          </a:p>
        </p:txBody>
      </p:sp>
      <p:sp>
        <p:nvSpPr>
          <p:cNvPr id="103" name="Shape 103"/>
          <p:cNvSpPr txBox="1"/>
          <p:nvPr/>
        </p:nvSpPr>
        <p:spPr>
          <a:xfrm>
            <a:off x="1072425" y="969950"/>
            <a:ext cx="7302000" cy="3333300"/>
          </a:xfrm>
          <a:prstGeom prst="rect">
            <a:avLst/>
          </a:prstGeom>
          <a:noFill/>
          <a:ln>
            <a:noFill/>
          </a:ln>
        </p:spPr>
        <p:txBody>
          <a:bodyPr anchorCtr="0" anchor="t" bIns="91425" lIns="91425" rIns="91425" wrap="square" tIns="91425">
            <a:noAutofit/>
          </a:bodyPr>
          <a:lstStyle/>
          <a:p>
            <a:pPr lvl="0" rtl="0">
              <a:spcBef>
                <a:spcPts val="0"/>
              </a:spcBef>
              <a:buNone/>
            </a:pPr>
            <a:r>
              <a:rPr b="1" lang="en" sz="2400">
                <a:solidFill>
                  <a:srgbClr val="FFFFFF"/>
                </a:solidFill>
                <a:latin typeface="Arial Rounded"/>
                <a:ea typeface="Arial Rounded"/>
                <a:cs typeface="Arial Rounded"/>
                <a:sym typeface="Arial Rounded"/>
              </a:rPr>
              <a:t>Strong Point: Prototyping has effectively allowed the team to associate with the necessary tools and concepts to prove the feasibility of development.</a:t>
            </a:r>
          </a:p>
          <a:p>
            <a:pPr lvl="0" rtl="0">
              <a:spcBef>
                <a:spcPts val="0"/>
              </a:spcBef>
              <a:buNone/>
            </a:pPr>
            <a:r>
              <a:t/>
            </a:r>
            <a:endParaRPr b="1" sz="2400">
              <a:solidFill>
                <a:srgbClr val="FFFFFF"/>
              </a:solidFill>
              <a:latin typeface="Arial Rounded"/>
              <a:ea typeface="Arial Rounded"/>
              <a:cs typeface="Arial Rounded"/>
              <a:sym typeface="Arial Rounded"/>
            </a:endParaRPr>
          </a:p>
          <a:p>
            <a:pPr lvl="0" rtl="0">
              <a:spcBef>
                <a:spcPts val="0"/>
              </a:spcBef>
              <a:buNone/>
            </a:pPr>
            <a:r>
              <a:rPr b="1" lang="en" sz="2400">
                <a:solidFill>
                  <a:srgbClr val="FFFFFF"/>
                </a:solidFill>
                <a:latin typeface="Arial Rounded"/>
                <a:ea typeface="Arial Rounded"/>
                <a:cs typeface="Arial Rounded"/>
                <a:sym typeface="Arial Rounded"/>
              </a:rPr>
              <a:t>Weak Point: Developing with react native is a new experience for many of the team members and brings about many technical issues and problems unfamiliar to the team. </a:t>
            </a:r>
            <a:r>
              <a:rPr lang="en" sz="2400">
                <a:solidFill>
                  <a:srgbClr val="FFFFFF"/>
                </a:solidFill>
              </a:rPr>
              <a:t>  </a:t>
            </a:r>
          </a:p>
        </p:txBody>
      </p:sp>
      <p:sp>
        <p:nvSpPr>
          <p:cNvPr id="104" name="Shape 104"/>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5</a:t>
            </a:r>
          </a:p>
        </p:txBody>
      </p:sp>
      <p:sp>
        <p:nvSpPr>
          <p:cNvPr id="105" name="Shape 10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pic>
        <p:nvPicPr>
          <p:cNvPr id="584" name="Shape 584"/>
          <p:cNvPicPr preferRelativeResize="0"/>
          <p:nvPr/>
        </p:nvPicPr>
        <p:blipFill>
          <a:blip r:embed="rId3">
            <a:alphaModFix/>
          </a:blip>
          <a:stretch>
            <a:fillRect/>
          </a:stretch>
        </p:blipFill>
        <p:spPr>
          <a:xfrm>
            <a:off x="-24525" y="-152399"/>
            <a:ext cx="9193051" cy="5298475"/>
          </a:xfrm>
          <a:prstGeom prst="rect">
            <a:avLst/>
          </a:prstGeom>
          <a:noFill/>
          <a:ln>
            <a:noFill/>
          </a:ln>
        </p:spPr>
      </p:pic>
      <p:pic>
        <p:nvPicPr>
          <p:cNvPr id="585" name="Shape 585"/>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586" name="Shape 586"/>
          <p:cNvSpPr txBox="1"/>
          <p:nvPr/>
        </p:nvSpPr>
        <p:spPr>
          <a:xfrm>
            <a:off x="1951350" y="1903163"/>
            <a:ext cx="5241300" cy="644700"/>
          </a:xfrm>
          <a:prstGeom prst="rect">
            <a:avLst/>
          </a:prstGeom>
          <a:noFill/>
          <a:ln>
            <a:noFill/>
          </a:ln>
        </p:spPr>
        <p:txBody>
          <a:bodyPr anchorCtr="0" anchor="ctr" bIns="91425" lIns="91425" rIns="91425" wrap="square" tIns="91425">
            <a:noAutofit/>
          </a:bodyPr>
          <a:lstStyle/>
          <a:p>
            <a:pPr lvl="0" rtl="0">
              <a:spcBef>
                <a:spcPts val="0"/>
              </a:spcBef>
              <a:buNone/>
            </a:pPr>
            <a:r>
              <a:rPr lang="en" sz="3500">
                <a:solidFill>
                  <a:srgbClr val="F1C232"/>
                </a:solidFill>
                <a:latin typeface="Arial Rounded"/>
                <a:ea typeface="Arial Rounded"/>
                <a:cs typeface="Arial Rounded"/>
                <a:sym typeface="Arial Rounded"/>
              </a:rPr>
              <a:t>:.:</a:t>
            </a:r>
            <a:r>
              <a:rPr lang="en" sz="3500">
                <a:latin typeface="Arial Rounded"/>
                <a:ea typeface="Arial Rounded"/>
                <a:cs typeface="Arial Rounded"/>
                <a:sym typeface="Arial Rounded"/>
              </a:rPr>
              <a:t> </a:t>
            </a:r>
            <a:r>
              <a:rPr lang="en" sz="3500">
                <a:solidFill>
                  <a:srgbClr val="FFFFFF"/>
                </a:solidFill>
                <a:latin typeface="Arial Rounded"/>
                <a:ea typeface="Arial Rounded"/>
                <a:cs typeface="Arial Rounded"/>
                <a:sym typeface="Arial Rounded"/>
              </a:rPr>
              <a:t>Feasibility Evidence</a:t>
            </a:r>
          </a:p>
        </p:txBody>
      </p:sp>
      <p:sp>
        <p:nvSpPr>
          <p:cNvPr id="587" name="Shape 587"/>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49</a:t>
            </a:r>
          </a:p>
        </p:txBody>
      </p:sp>
      <p:sp>
        <p:nvSpPr>
          <p:cNvPr id="588" name="Shape 58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pic>
        <p:nvPicPr>
          <p:cNvPr id="593" name="Shape 593"/>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594" name="Shape 594"/>
          <p:cNvSpPr txBox="1"/>
          <p:nvPr/>
        </p:nvSpPr>
        <p:spPr>
          <a:xfrm>
            <a:off x="180200" y="0"/>
            <a:ext cx="3885000" cy="6276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Major Risks</a:t>
            </a:r>
          </a:p>
        </p:txBody>
      </p:sp>
      <p:pic>
        <p:nvPicPr>
          <p:cNvPr id="595" name="Shape 595"/>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596" name="Shape 596"/>
          <p:cNvGraphicFramePr/>
          <p:nvPr/>
        </p:nvGraphicFramePr>
        <p:xfrm>
          <a:off x="819150" y="957575"/>
          <a:ext cx="3000000" cy="3000000"/>
        </p:xfrm>
        <a:graphic>
          <a:graphicData uri="http://schemas.openxmlformats.org/drawingml/2006/table">
            <a:tbl>
              <a:tblPr>
                <a:noFill/>
                <a:tableStyleId>{16753F92-E573-4714-A354-03B6D90344ED}</a:tableStyleId>
              </a:tblPr>
              <a:tblGrid>
                <a:gridCol w="1891700"/>
                <a:gridCol w="2282350"/>
                <a:gridCol w="1138050"/>
                <a:gridCol w="1133325"/>
                <a:gridCol w="1060275"/>
              </a:tblGrid>
              <a:tr h="431125">
                <a:tc>
                  <a:txBody>
                    <a:bodyPr>
                      <a:noAutofit/>
                    </a:bodyPr>
                    <a:lstStyle/>
                    <a:p>
                      <a:pPr lvl="0" rtl="0" algn="ctr">
                        <a:spcBef>
                          <a:spcPts val="0"/>
                        </a:spcBef>
                        <a:buClr>
                          <a:schemeClr val="dk1"/>
                        </a:buClr>
                        <a:buSzPct val="78571"/>
                        <a:buFont typeface="Arial"/>
                        <a:buNone/>
                      </a:pPr>
                      <a:r>
                        <a:rPr b="1" lang="en">
                          <a:solidFill>
                            <a:schemeClr val="lt1"/>
                          </a:solidFill>
                        </a:rPr>
                        <a:t>Risk Description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spcBef>
                          <a:spcPts val="0"/>
                        </a:spcBef>
                        <a:buClr>
                          <a:schemeClr val="dk1"/>
                        </a:buClr>
                        <a:buSzPct val="78571"/>
                        <a:buFont typeface="Arial"/>
                        <a:buNone/>
                      </a:pPr>
                      <a:r>
                        <a:rPr b="1" lang="en">
                          <a:solidFill>
                            <a:schemeClr val="lt1"/>
                          </a:solidFill>
                        </a:rPr>
                        <a:t>Risk Mitigation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gridSpan="3">
                  <a:txBody>
                    <a:bodyPr>
                      <a:noAutofit/>
                    </a:bodyPr>
                    <a:lstStyle/>
                    <a:p>
                      <a:pPr lvl="0" rtl="0" algn="ctr">
                        <a:spcBef>
                          <a:spcPts val="0"/>
                        </a:spcBef>
                        <a:buClr>
                          <a:schemeClr val="dk1"/>
                        </a:buClr>
                        <a:buSzPct val="78571"/>
                        <a:buFont typeface="Arial"/>
                        <a:buNone/>
                      </a:pPr>
                      <a:r>
                        <a:rPr b="1" lang="en">
                          <a:solidFill>
                            <a:schemeClr val="lt1"/>
                          </a:solidFill>
                        </a:rPr>
                        <a:t>Risk Exposure</a:t>
                      </a:r>
                      <a:r>
                        <a:rPr b="1" lang="en">
                          <a:solidFill>
                            <a:schemeClr val="dk1"/>
                          </a:solidFill>
                        </a:rPr>
                        <a:t>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r>
              <a:tr h="366025">
                <a:tc>
                  <a:txBody>
                    <a:bodyPr>
                      <a:noAutofit/>
                    </a:bodyPr>
                    <a:lstStyle/>
                    <a:p>
                      <a:pPr lvl="0" rtl="0">
                        <a:spcBef>
                          <a:spcPts val="0"/>
                        </a:spcBef>
                        <a:buClr>
                          <a:schemeClr val="dk1"/>
                        </a:buClr>
                        <a:buSzPct val="91666"/>
                        <a:buFont typeface="Arial"/>
                        <a:buNone/>
                      </a:pPr>
                      <a:r>
                        <a:rPr lang="en" sz="1200">
                          <a:solidFill>
                            <a:schemeClr val="lt1"/>
                          </a:solidFill>
                        </a:rPr>
                        <a:t>Inaccurate understanding of software requirements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nSpc>
                          <a:spcPct val="115000"/>
                        </a:lnSpc>
                        <a:spcBef>
                          <a:spcPts val="0"/>
                        </a:spcBef>
                        <a:buClr>
                          <a:schemeClr val="dk1"/>
                        </a:buClr>
                        <a:buSzPct val="91666"/>
                        <a:buFont typeface="Arial"/>
                        <a:buNone/>
                      </a:pPr>
                      <a:r>
                        <a:rPr lang="en" sz="1200">
                          <a:solidFill>
                            <a:srgbClr val="FFFFFF"/>
                          </a:solidFill>
                          <a:latin typeface="Calibri"/>
                          <a:ea typeface="Calibri"/>
                          <a:cs typeface="Calibri"/>
                          <a:sym typeface="Calibri"/>
                        </a:rPr>
                        <a:t>Verify win conditions with clients and create OCD</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None/>
                      </a:pPr>
                      <a:r>
                        <a:rPr lang="en" sz="1200">
                          <a:solidFill>
                            <a:srgbClr val="FFFFFF"/>
                          </a:solidFill>
                        </a:rPr>
                        <a:t>5</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None/>
                      </a:pPr>
                      <a:r>
                        <a:rPr lang="en" sz="1200">
                          <a:solidFill>
                            <a:srgbClr val="FFFFFF"/>
                          </a:solidFill>
                        </a:rPr>
                        <a:t>6</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None/>
                      </a:pPr>
                      <a:r>
                        <a:rPr lang="en" sz="1200">
                          <a:solidFill>
                            <a:srgbClr val="FFFFFF"/>
                          </a:solidFill>
                        </a:rPr>
                        <a:t>30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66025">
                <a:tc>
                  <a:txBody>
                    <a:bodyPr>
                      <a:noAutofit/>
                    </a:bodyPr>
                    <a:lstStyle/>
                    <a:p>
                      <a:pPr lvl="0" rtl="0">
                        <a:spcBef>
                          <a:spcPts val="0"/>
                        </a:spcBef>
                        <a:buClr>
                          <a:schemeClr val="dk1"/>
                        </a:buClr>
                        <a:buSzPct val="91666"/>
                        <a:buFont typeface="Arial"/>
                        <a:buNone/>
                      </a:pPr>
                      <a:r>
                        <a:rPr lang="en" sz="1200">
                          <a:solidFill>
                            <a:schemeClr val="lt1"/>
                          </a:solidFill>
                        </a:rPr>
                        <a:t>Requirements Changes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nSpc>
                          <a:spcPct val="115000"/>
                        </a:lnSpc>
                        <a:spcBef>
                          <a:spcPts val="0"/>
                        </a:spcBef>
                        <a:buClr>
                          <a:schemeClr val="dk1"/>
                        </a:buClr>
                        <a:buSzPct val="91666"/>
                        <a:buFont typeface="Arial"/>
                        <a:buNone/>
                      </a:pPr>
                      <a:r>
                        <a:rPr lang="en" sz="1200">
                          <a:solidFill>
                            <a:srgbClr val="FFFFFF"/>
                          </a:solidFill>
                          <a:latin typeface="Calibri"/>
                          <a:ea typeface="Calibri"/>
                          <a:cs typeface="Calibri"/>
                          <a:sym typeface="Calibri"/>
                        </a:rPr>
                        <a:t>Follow </a:t>
                      </a:r>
                      <a:r>
                        <a:rPr lang="en" sz="1200">
                          <a:solidFill>
                            <a:srgbClr val="FFFFFF"/>
                          </a:solidFill>
                          <a:latin typeface="Calibri"/>
                          <a:ea typeface="Calibri"/>
                          <a:cs typeface="Calibri"/>
                          <a:sym typeface="Calibri"/>
                        </a:rPr>
                        <a:t>incremental development </a:t>
                      </a:r>
                      <a:r>
                        <a:rPr lang="en" sz="1200">
                          <a:solidFill>
                            <a:srgbClr val="FFFFFF"/>
                          </a:solidFill>
                          <a:latin typeface="Calibri"/>
                          <a:ea typeface="Calibri"/>
                          <a:cs typeface="Calibri"/>
                          <a:sym typeface="Calibri"/>
                        </a:rPr>
                        <a:t>strategy and defer changes in later increments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Clr>
                          <a:schemeClr val="dk1"/>
                        </a:buClr>
                        <a:buSzPct val="91666"/>
                        <a:buFont typeface="Arial"/>
                        <a:buNone/>
                      </a:pPr>
                      <a:r>
                        <a:rPr lang="en" sz="1200">
                          <a:solidFill>
                            <a:srgbClr val="FFFFFF"/>
                          </a:solidFill>
                        </a:rPr>
                        <a:t>5</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None/>
                      </a:pPr>
                      <a:r>
                        <a:rPr lang="en" sz="1200">
                          <a:solidFill>
                            <a:srgbClr val="FFFFFF"/>
                          </a:solidFill>
                        </a:rPr>
                        <a:t>7</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None/>
                      </a:pPr>
                      <a:r>
                        <a:rPr lang="en" sz="1200">
                          <a:solidFill>
                            <a:srgbClr val="FFFFFF"/>
                          </a:solidFill>
                        </a:rPr>
                        <a:t>35</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09075">
                <a:tc>
                  <a:txBody>
                    <a:bodyPr>
                      <a:noAutofit/>
                    </a:bodyPr>
                    <a:lstStyle/>
                    <a:p>
                      <a:pPr lvl="0" rtl="0">
                        <a:lnSpc>
                          <a:spcPct val="115000"/>
                        </a:lnSpc>
                        <a:spcBef>
                          <a:spcPts val="0"/>
                        </a:spcBef>
                        <a:buClr>
                          <a:schemeClr val="dk1"/>
                        </a:buClr>
                        <a:buSzPct val="91666"/>
                        <a:buFont typeface="Arial"/>
                        <a:buNone/>
                      </a:pPr>
                      <a:r>
                        <a:rPr lang="en" sz="1200">
                          <a:solidFill>
                            <a:schemeClr val="lt1"/>
                          </a:solidFill>
                          <a:latin typeface="Calibri"/>
                          <a:ea typeface="Calibri"/>
                          <a:cs typeface="Calibri"/>
                          <a:sym typeface="Calibri"/>
                        </a:rPr>
                        <a:t>Unrealistic schedule and budget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nSpc>
                          <a:spcPct val="115000"/>
                        </a:lnSpc>
                        <a:spcBef>
                          <a:spcPts val="0"/>
                        </a:spcBef>
                        <a:buClr>
                          <a:schemeClr val="dk1"/>
                        </a:buClr>
                        <a:buSzPct val="91666"/>
                        <a:buFont typeface="Arial"/>
                        <a:buNone/>
                      </a:pPr>
                      <a:r>
                        <a:rPr lang="en" sz="1200">
                          <a:solidFill>
                            <a:schemeClr val="lt1"/>
                          </a:solidFill>
                          <a:latin typeface="Calibri"/>
                          <a:ea typeface="Calibri"/>
                          <a:cs typeface="Calibri"/>
                          <a:sym typeface="Calibri"/>
                        </a:rPr>
                        <a:t>Do business case analysis, adding more budget and schedule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Clr>
                          <a:schemeClr val="dk1"/>
                        </a:buClr>
                        <a:buSzPct val="91666"/>
                        <a:buFont typeface="Arial"/>
                        <a:buNone/>
                      </a:pPr>
                      <a:r>
                        <a:rPr lang="en" sz="1200">
                          <a:solidFill>
                            <a:schemeClr val="lt1"/>
                          </a:solidFill>
                        </a:rPr>
                        <a:t>3</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None/>
                      </a:pPr>
                      <a:r>
                        <a:rPr lang="en" sz="1200">
                          <a:solidFill>
                            <a:schemeClr val="lt1"/>
                          </a:solidFill>
                        </a:rPr>
                        <a:t>5</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None/>
                      </a:pPr>
                      <a:r>
                        <a:rPr lang="en" sz="1200">
                          <a:solidFill>
                            <a:schemeClr val="lt1"/>
                          </a:solidFill>
                        </a:rPr>
                        <a:t>15</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452475">
                <a:tc>
                  <a:txBody>
                    <a:bodyPr>
                      <a:noAutofit/>
                    </a:bodyPr>
                    <a:lstStyle/>
                    <a:p>
                      <a:pPr lvl="0" rtl="0">
                        <a:lnSpc>
                          <a:spcPct val="115000"/>
                        </a:lnSpc>
                        <a:spcBef>
                          <a:spcPts val="0"/>
                        </a:spcBef>
                        <a:buClr>
                          <a:schemeClr val="dk1"/>
                        </a:buClr>
                        <a:buSzPct val="91666"/>
                        <a:buFont typeface="Arial"/>
                        <a:buNone/>
                      </a:pPr>
                      <a:r>
                        <a:rPr lang="en" sz="1200">
                          <a:solidFill>
                            <a:srgbClr val="FFFFFF"/>
                          </a:solidFill>
                          <a:latin typeface="Calibri"/>
                          <a:ea typeface="Calibri"/>
                          <a:cs typeface="Calibri"/>
                          <a:sym typeface="Calibri"/>
                        </a:rPr>
                        <a:t>Personnel shortfalls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nSpc>
                          <a:spcPct val="115000"/>
                        </a:lnSpc>
                        <a:spcBef>
                          <a:spcPts val="0"/>
                        </a:spcBef>
                        <a:buClr>
                          <a:schemeClr val="dk1"/>
                        </a:buClr>
                        <a:buSzPct val="91666"/>
                        <a:buFont typeface="Arial"/>
                        <a:buNone/>
                      </a:pPr>
                      <a:r>
                        <a:rPr lang="en" sz="1200">
                          <a:solidFill>
                            <a:srgbClr val="FFFFFF"/>
                          </a:solidFill>
                          <a:latin typeface="Calibri"/>
                          <a:ea typeface="Calibri"/>
                          <a:cs typeface="Calibri"/>
                          <a:sym typeface="Calibri"/>
                        </a:rPr>
                        <a:t>Self-learning, knowledge transfer</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Clr>
                          <a:schemeClr val="dk1"/>
                        </a:buClr>
                        <a:buSzPct val="91666"/>
                        <a:buFont typeface="Arial"/>
                        <a:buNone/>
                      </a:pPr>
                      <a:r>
                        <a:rPr lang="en" sz="1200">
                          <a:solidFill>
                            <a:srgbClr val="FFFFFF"/>
                          </a:solidFill>
                        </a:rPr>
                        <a:t>6</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None/>
                      </a:pPr>
                      <a:r>
                        <a:rPr lang="en" sz="1200">
                          <a:solidFill>
                            <a:srgbClr val="FFFFFF"/>
                          </a:solidFill>
                        </a:rPr>
                        <a:t>8</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None/>
                      </a:pPr>
                      <a:r>
                        <a:rPr lang="en" sz="1200">
                          <a:solidFill>
                            <a:srgbClr val="FFFFFF"/>
                          </a:solidFill>
                        </a:rPr>
                        <a:t>48</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09075">
                <a:tc>
                  <a:txBody>
                    <a:bodyPr>
                      <a:noAutofit/>
                    </a:bodyPr>
                    <a:lstStyle/>
                    <a:p>
                      <a:pPr lvl="0" rtl="0">
                        <a:lnSpc>
                          <a:spcPct val="115000"/>
                        </a:lnSpc>
                        <a:spcBef>
                          <a:spcPts val="0"/>
                        </a:spcBef>
                        <a:buClr>
                          <a:schemeClr val="dk1"/>
                        </a:buClr>
                        <a:buSzPct val="91666"/>
                        <a:buFont typeface="Arial"/>
                        <a:buNone/>
                      </a:pPr>
                      <a:r>
                        <a:rPr lang="en" sz="1200">
                          <a:solidFill>
                            <a:schemeClr val="lt1"/>
                          </a:solidFill>
                          <a:latin typeface="Calibri"/>
                          <a:ea typeface="Calibri"/>
                          <a:cs typeface="Calibri"/>
                          <a:sym typeface="Calibri"/>
                        </a:rPr>
                        <a:t>User interface mismatch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nSpc>
                          <a:spcPct val="115000"/>
                        </a:lnSpc>
                        <a:spcBef>
                          <a:spcPts val="0"/>
                        </a:spcBef>
                        <a:buClr>
                          <a:schemeClr val="dk1"/>
                        </a:buClr>
                        <a:buSzPct val="91666"/>
                        <a:buFont typeface="Arial"/>
                        <a:buNone/>
                      </a:pPr>
                      <a:r>
                        <a:rPr lang="en" sz="1200">
                          <a:solidFill>
                            <a:schemeClr val="lt1"/>
                          </a:solidFill>
                          <a:latin typeface="Calibri"/>
                          <a:ea typeface="Calibri"/>
                          <a:cs typeface="Calibri"/>
                          <a:sym typeface="Calibri"/>
                        </a:rPr>
                        <a:t>Prototyping, scenarios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Clr>
                          <a:schemeClr val="dk1"/>
                        </a:buClr>
                        <a:buSzPct val="91666"/>
                        <a:buFont typeface="Arial"/>
                        <a:buNone/>
                      </a:pPr>
                      <a:r>
                        <a:rPr lang="en" sz="1200">
                          <a:solidFill>
                            <a:srgbClr val="FFFFFF"/>
                          </a:solidFill>
                        </a:rPr>
                        <a:t>3</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None/>
                      </a:pPr>
                      <a:r>
                        <a:rPr lang="en" sz="1200">
                          <a:solidFill>
                            <a:srgbClr val="FFFFFF"/>
                          </a:solidFill>
                        </a:rPr>
                        <a:t>4</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None/>
                      </a:pPr>
                      <a:r>
                        <a:rPr lang="en" sz="1200">
                          <a:solidFill>
                            <a:srgbClr val="FFFFFF"/>
                          </a:solidFill>
                        </a:rPr>
                        <a:t>12</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bl>
          </a:graphicData>
        </a:graphic>
      </p:graphicFrame>
      <p:sp>
        <p:nvSpPr>
          <p:cNvPr id="597" name="Shape 597"/>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50</a:t>
            </a:r>
          </a:p>
        </p:txBody>
      </p:sp>
      <p:sp>
        <p:nvSpPr>
          <p:cNvPr id="598" name="Shape 59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pic>
        <p:nvPicPr>
          <p:cNvPr id="603" name="Shape 603"/>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604" name="Shape 604"/>
          <p:cNvSpPr txBox="1"/>
          <p:nvPr/>
        </p:nvSpPr>
        <p:spPr>
          <a:xfrm>
            <a:off x="180200" y="0"/>
            <a:ext cx="5234700" cy="6276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Business Case Analysis</a:t>
            </a:r>
          </a:p>
        </p:txBody>
      </p:sp>
      <p:pic>
        <p:nvPicPr>
          <p:cNvPr id="605" name="Shape 605"/>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606" name="Shape 606"/>
          <p:cNvGraphicFramePr/>
          <p:nvPr/>
        </p:nvGraphicFramePr>
        <p:xfrm>
          <a:off x="671350" y="718850"/>
          <a:ext cx="3000000" cy="3000000"/>
        </p:xfrm>
        <a:graphic>
          <a:graphicData uri="http://schemas.openxmlformats.org/drawingml/2006/table">
            <a:tbl>
              <a:tblPr>
                <a:noFill/>
                <a:tableStyleId>{16753F92-E573-4714-A354-03B6D90344ED}</a:tableStyleId>
              </a:tblPr>
              <a:tblGrid>
                <a:gridCol w="1741600"/>
                <a:gridCol w="2058825"/>
                <a:gridCol w="1885200"/>
                <a:gridCol w="1820075"/>
              </a:tblGrid>
              <a:tr h="275250">
                <a:tc gridSpan="4">
                  <a:txBody>
                    <a:bodyPr>
                      <a:noAutofit/>
                    </a:bodyPr>
                    <a:lstStyle/>
                    <a:p>
                      <a:pPr lvl="0" rtl="0" algn="ctr">
                        <a:lnSpc>
                          <a:spcPct val="115000"/>
                        </a:lnSpc>
                        <a:spcBef>
                          <a:spcPts val="0"/>
                        </a:spcBef>
                        <a:buNone/>
                      </a:pPr>
                      <a:r>
                        <a:rPr b="1" lang="en">
                          <a:solidFill>
                            <a:srgbClr val="FFFFFF"/>
                          </a:solidFill>
                          <a:latin typeface="Calibri"/>
                          <a:ea typeface="Calibri"/>
                          <a:cs typeface="Calibri"/>
                          <a:sym typeface="Calibri"/>
                        </a:rPr>
                        <a:t>Personnel Costs (currently 5th week)</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c hMerge="1"/>
              </a:tr>
              <a:tr h="246000">
                <a:tc gridSpan="4">
                  <a:txBody>
                    <a:bodyPr>
                      <a:noAutofit/>
                    </a:bodyPr>
                    <a:lstStyle/>
                    <a:p>
                      <a:pPr lvl="0" rtl="0" algn="ctr">
                        <a:lnSpc>
                          <a:spcPct val="115000"/>
                        </a:lnSpc>
                        <a:spcBef>
                          <a:spcPts val="0"/>
                        </a:spcBef>
                        <a:buNone/>
                      </a:pPr>
                      <a:r>
                        <a:rPr b="1" lang="en">
                          <a:solidFill>
                            <a:srgbClr val="FFFFFF"/>
                          </a:solidFill>
                          <a:latin typeface="Calibri"/>
                          <a:ea typeface="Calibri"/>
                          <a:cs typeface="Calibri"/>
                          <a:sym typeface="Calibri"/>
                        </a:rPr>
                        <a:t>Valuation and Foundation phases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hMerge="1"/>
                <a:tc hMerge="1"/>
              </a:tr>
              <a:tr h="319925">
                <a:tc gridSpan="2">
                  <a:txBody>
                    <a:bodyPr>
                      <a:noAutofit/>
                    </a:bodyPr>
                    <a:lstStyle/>
                    <a:p>
                      <a:pPr lvl="0" rtl="0" algn="ctr">
                        <a:lnSpc>
                          <a:spcPct val="115000"/>
                        </a:lnSpc>
                        <a:spcBef>
                          <a:spcPts val="0"/>
                        </a:spcBef>
                        <a:buClr>
                          <a:schemeClr val="dk1"/>
                        </a:buClr>
                        <a:buSzPct val="91666"/>
                        <a:buFont typeface="Arial"/>
                        <a:buNone/>
                      </a:pPr>
                      <a:r>
                        <a:rPr b="1" lang="en" sz="1200">
                          <a:solidFill>
                            <a:srgbClr val="FFFFFF"/>
                          </a:solidFill>
                          <a:latin typeface="Calibri"/>
                          <a:ea typeface="Calibri"/>
                          <a:cs typeface="Calibri"/>
                          <a:sym typeface="Calibri"/>
                        </a:rPr>
                        <a:t>Activities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gridSpan="2">
                  <a:txBody>
                    <a:bodyPr>
                      <a:noAutofit/>
                    </a:bodyPr>
                    <a:lstStyle/>
                    <a:p>
                      <a:pPr lvl="0" rtl="0" algn="ctr">
                        <a:lnSpc>
                          <a:spcPct val="115000"/>
                        </a:lnSpc>
                        <a:spcBef>
                          <a:spcPts val="0"/>
                        </a:spcBef>
                        <a:buNone/>
                      </a:pPr>
                      <a:r>
                        <a:rPr b="1" lang="en" sz="1200">
                          <a:solidFill>
                            <a:srgbClr val="FFFFFF"/>
                          </a:solidFill>
                          <a:latin typeface="Calibri"/>
                          <a:ea typeface="Calibri"/>
                          <a:cs typeface="Calibri"/>
                          <a:sym typeface="Calibri"/>
                        </a:rPr>
                        <a:t>Time Spent (Hours)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r>
              <a:tr h="341625">
                <a:tc gridSpan="2">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Win Win negotiation session 1</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lvl="0" rtl="0" algn="ctr">
                        <a:lnSpc>
                          <a:spcPct val="115000"/>
                        </a:lnSpc>
                        <a:spcBef>
                          <a:spcPts val="0"/>
                        </a:spcBef>
                        <a:buClr>
                          <a:schemeClr val="dk1"/>
                        </a:buClr>
                        <a:buSzPct val="91666"/>
                        <a:buFont typeface="Arial"/>
                        <a:buNone/>
                      </a:pPr>
                      <a:r>
                        <a:rPr lang="en" sz="1200">
                          <a:solidFill>
                            <a:srgbClr val="FFFFFF"/>
                          </a:solidFill>
                          <a:latin typeface="Calibri"/>
                          <a:ea typeface="Calibri"/>
                          <a:cs typeface="Calibri"/>
                          <a:sym typeface="Calibri"/>
                        </a:rPr>
                        <a:t>2.0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r>
              <a:tr h="341625">
                <a:tc gridSpan="2">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Win Win negotiation session 2</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gridSpan="2">
                  <a:txBody>
                    <a:bodyPr>
                      <a:noAutofit/>
                    </a:bodyPr>
                    <a:lstStyle/>
                    <a:p>
                      <a:pPr lvl="0" rtl="0" algn="ctr">
                        <a:lnSpc>
                          <a:spcPct val="115000"/>
                        </a:lnSpc>
                        <a:spcBef>
                          <a:spcPts val="0"/>
                        </a:spcBef>
                        <a:buClr>
                          <a:schemeClr val="dk1"/>
                        </a:buClr>
                        <a:buSzPct val="91666"/>
                        <a:buFont typeface="Arial"/>
                        <a:buNone/>
                      </a:pPr>
                      <a:r>
                        <a:rPr lang="en" sz="1200">
                          <a:solidFill>
                            <a:srgbClr val="FFFFFF"/>
                          </a:solidFill>
                          <a:latin typeface="Calibri"/>
                          <a:ea typeface="Calibri"/>
                          <a:cs typeface="Calibri"/>
                          <a:sym typeface="Calibri"/>
                        </a:rPr>
                        <a:t>2.0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r>
              <a:tr h="341625">
                <a:tc gridSpan="2">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Requirement analysis meeting</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lvl="0" rtl="0" algn="ctr">
                        <a:lnSpc>
                          <a:spcPct val="115000"/>
                        </a:lnSpc>
                        <a:spcBef>
                          <a:spcPts val="0"/>
                        </a:spcBef>
                        <a:buClr>
                          <a:schemeClr val="dk1"/>
                        </a:buClr>
                        <a:buSzPct val="91666"/>
                        <a:buFont typeface="Arial"/>
                        <a:buNone/>
                      </a:pPr>
                      <a:r>
                        <a:rPr lang="en" sz="1200">
                          <a:solidFill>
                            <a:srgbClr val="FFFFFF"/>
                          </a:solidFill>
                          <a:latin typeface="Calibri"/>
                          <a:ea typeface="Calibri"/>
                          <a:cs typeface="Calibri"/>
                          <a:sym typeface="Calibri"/>
                        </a:rPr>
                        <a:t>5.0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r>
              <a:tr h="341625">
                <a:tc gridSpan="2">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Architecture</a:t>
                      </a:r>
                      <a:r>
                        <a:rPr lang="en" sz="1200">
                          <a:solidFill>
                            <a:srgbClr val="FFFFFF"/>
                          </a:solidFill>
                          <a:latin typeface="Calibri"/>
                          <a:ea typeface="Calibri"/>
                          <a:cs typeface="Calibri"/>
                          <a:sym typeface="Calibri"/>
                        </a:rPr>
                        <a:t> analysis meeting</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gridSpan="2">
                  <a:txBody>
                    <a:bodyPr>
                      <a:noAutofit/>
                    </a:bodyPr>
                    <a:lstStyle/>
                    <a:p>
                      <a:pPr lvl="0" rtl="0" algn="ctr">
                        <a:lnSpc>
                          <a:spcPct val="115000"/>
                        </a:lnSpc>
                        <a:spcBef>
                          <a:spcPts val="0"/>
                        </a:spcBef>
                        <a:buClr>
                          <a:schemeClr val="dk1"/>
                        </a:buClr>
                        <a:buSzPct val="91666"/>
                        <a:buFont typeface="Arial"/>
                        <a:buNone/>
                      </a:pPr>
                      <a:r>
                        <a:rPr lang="en" sz="1200">
                          <a:solidFill>
                            <a:srgbClr val="FFFFFF"/>
                          </a:solidFill>
                          <a:latin typeface="Calibri"/>
                          <a:ea typeface="Calibri"/>
                          <a:cs typeface="Calibri"/>
                          <a:sym typeface="Calibri"/>
                        </a:rPr>
                        <a:t>5.0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r>
              <a:tr h="341625">
                <a:tc gridSpan="2">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Prototype analysis meeting</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lvl="0" rtl="0" algn="ctr">
                        <a:lnSpc>
                          <a:spcPct val="115000"/>
                        </a:lnSpc>
                        <a:spcBef>
                          <a:spcPts val="0"/>
                        </a:spcBef>
                        <a:buClr>
                          <a:schemeClr val="dk1"/>
                        </a:buClr>
                        <a:buSzPct val="91666"/>
                        <a:buFont typeface="Arial"/>
                        <a:buNone/>
                      </a:pPr>
                      <a:r>
                        <a:rPr lang="en" sz="1200">
                          <a:solidFill>
                            <a:srgbClr val="FFFFFF"/>
                          </a:solidFill>
                          <a:latin typeface="Calibri"/>
                          <a:ea typeface="Calibri"/>
                          <a:cs typeface="Calibri"/>
                          <a:sym typeface="Calibri"/>
                        </a:rPr>
                        <a:t>8.0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r>
              <a:tr h="341625">
                <a:tc gridSpan="2">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Skype meeting with clients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gridSpan="2">
                  <a:txBody>
                    <a:bodyPr>
                      <a:noAutofit/>
                    </a:bodyPr>
                    <a:lstStyle/>
                    <a:p>
                      <a:pPr lvl="0" rtl="0" algn="ctr">
                        <a:lnSpc>
                          <a:spcPct val="115000"/>
                        </a:lnSpc>
                        <a:spcBef>
                          <a:spcPts val="0"/>
                        </a:spcBef>
                        <a:buClr>
                          <a:schemeClr val="dk1"/>
                        </a:buClr>
                        <a:buSzPct val="91666"/>
                        <a:buFont typeface="Arial"/>
                        <a:buNone/>
                      </a:pPr>
                      <a:r>
                        <a:rPr lang="en" sz="1200">
                          <a:solidFill>
                            <a:srgbClr val="FFFFFF"/>
                          </a:solidFill>
                          <a:latin typeface="Calibri"/>
                          <a:ea typeface="Calibri"/>
                          <a:cs typeface="Calibri"/>
                          <a:sym typeface="Calibri"/>
                        </a:rPr>
                        <a:t>1</a:t>
                      </a:r>
                      <a:r>
                        <a:rPr lang="en" sz="1200">
                          <a:solidFill>
                            <a:srgbClr val="FFFFFF"/>
                          </a:solidFill>
                          <a:latin typeface="Calibri"/>
                          <a:ea typeface="Calibri"/>
                          <a:cs typeface="Calibri"/>
                          <a:sym typeface="Calibri"/>
                        </a:rPr>
                        <a:t>.0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r>
              <a:tr h="341625">
                <a:tc gridSpan="2">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Negotiation with client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lvl="0" rtl="0" algn="ctr">
                        <a:lnSpc>
                          <a:spcPct val="115000"/>
                        </a:lnSpc>
                        <a:spcBef>
                          <a:spcPts val="0"/>
                        </a:spcBef>
                        <a:buClr>
                          <a:schemeClr val="dk1"/>
                        </a:buClr>
                        <a:buSzPct val="91666"/>
                        <a:buFont typeface="Arial"/>
                        <a:buNone/>
                      </a:pPr>
                      <a:r>
                        <a:rPr lang="en" sz="1200">
                          <a:solidFill>
                            <a:srgbClr val="FFFFFF"/>
                          </a:solidFill>
                          <a:latin typeface="Calibri"/>
                          <a:ea typeface="Calibri"/>
                          <a:cs typeface="Calibri"/>
                          <a:sym typeface="Calibri"/>
                        </a:rPr>
                        <a:t>At least 1.0 / week</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r>
            </a:tbl>
          </a:graphicData>
        </a:graphic>
      </p:graphicFrame>
      <p:sp>
        <p:nvSpPr>
          <p:cNvPr id="607" name="Shape 607"/>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51</a:t>
            </a:r>
          </a:p>
        </p:txBody>
      </p:sp>
      <p:sp>
        <p:nvSpPr>
          <p:cNvPr id="608" name="Shape 60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pic>
        <p:nvPicPr>
          <p:cNvPr id="613" name="Shape 613"/>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614" name="Shape 614"/>
          <p:cNvSpPr txBox="1"/>
          <p:nvPr/>
        </p:nvSpPr>
        <p:spPr>
          <a:xfrm>
            <a:off x="180200" y="0"/>
            <a:ext cx="5234700" cy="6276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Business Case Analysis</a:t>
            </a:r>
          </a:p>
        </p:txBody>
      </p:sp>
      <p:pic>
        <p:nvPicPr>
          <p:cNvPr id="615" name="Shape 615"/>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616" name="Shape 616"/>
          <p:cNvGraphicFramePr/>
          <p:nvPr/>
        </p:nvGraphicFramePr>
        <p:xfrm>
          <a:off x="819150" y="962700"/>
          <a:ext cx="3000000" cy="3000000"/>
        </p:xfrm>
        <a:graphic>
          <a:graphicData uri="http://schemas.openxmlformats.org/drawingml/2006/table">
            <a:tbl>
              <a:tblPr>
                <a:noFill/>
                <a:tableStyleId>{16753F92-E573-4714-A354-03B6D90344ED}</a:tableStyleId>
              </a:tblPr>
              <a:tblGrid>
                <a:gridCol w="1741600"/>
                <a:gridCol w="2058825"/>
                <a:gridCol w="1885200"/>
                <a:gridCol w="1820075"/>
              </a:tblGrid>
              <a:tr h="100000">
                <a:tc gridSpan="4">
                  <a:txBody>
                    <a:bodyPr>
                      <a:noAutofit/>
                    </a:bodyPr>
                    <a:lstStyle/>
                    <a:p>
                      <a:pPr lvl="0" rtl="0" algn="ctr">
                        <a:lnSpc>
                          <a:spcPct val="115000"/>
                        </a:lnSpc>
                        <a:spcBef>
                          <a:spcPts val="0"/>
                        </a:spcBef>
                        <a:buNone/>
                      </a:pPr>
                      <a:r>
                        <a:rPr b="1" lang="en">
                          <a:solidFill>
                            <a:srgbClr val="FFFFFF"/>
                          </a:solidFill>
                          <a:latin typeface="Calibri"/>
                          <a:ea typeface="Calibri"/>
                          <a:cs typeface="Calibri"/>
                          <a:sym typeface="Calibri"/>
                        </a:rPr>
                        <a:t>Personnel Costs (currently 5th week)</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c hMerge="1"/>
              </a:tr>
              <a:tr h="319925">
                <a:tc gridSpan="2">
                  <a:txBody>
                    <a:bodyPr>
                      <a:noAutofit/>
                    </a:bodyPr>
                    <a:lstStyle/>
                    <a:p>
                      <a:pPr lvl="0" rtl="0" algn="ctr">
                        <a:lnSpc>
                          <a:spcPct val="115000"/>
                        </a:lnSpc>
                        <a:spcBef>
                          <a:spcPts val="0"/>
                        </a:spcBef>
                        <a:buClr>
                          <a:schemeClr val="dk1"/>
                        </a:buClr>
                        <a:buSzPct val="91666"/>
                        <a:buFont typeface="Arial"/>
                        <a:buNone/>
                      </a:pPr>
                      <a:r>
                        <a:rPr b="1" lang="en" sz="1200">
                          <a:solidFill>
                            <a:srgbClr val="FFFFFF"/>
                          </a:solidFill>
                          <a:latin typeface="Calibri"/>
                          <a:ea typeface="Calibri"/>
                          <a:cs typeface="Calibri"/>
                          <a:sym typeface="Calibri"/>
                        </a:rPr>
                        <a:t>Activities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gridSpan="2">
                  <a:txBody>
                    <a:bodyPr>
                      <a:noAutofit/>
                    </a:bodyPr>
                    <a:lstStyle/>
                    <a:p>
                      <a:pPr lvl="0" rtl="0" algn="ctr">
                        <a:lnSpc>
                          <a:spcPct val="115000"/>
                        </a:lnSpc>
                        <a:spcBef>
                          <a:spcPts val="0"/>
                        </a:spcBef>
                        <a:buNone/>
                      </a:pPr>
                      <a:r>
                        <a:rPr b="1" lang="en" sz="1200">
                          <a:solidFill>
                            <a:srgbClr val="FFFFFF"/>
                          </a:solidFill>
                          <a:latin typeface="Calibri"/>
                          <a:ea typeface="Calibri"/>
                          <a:cs typeface="Calibri"/>
                          <a:sym typeface="Calibri"/>
                        </a:rPr>
                        <a:t>Time Spent (Hours)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r>
              <a:tr h="341625">
                <a:tc gridSpan="2">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Self-learning</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At least 6.0 / Week</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r>
              <a:tr h="341625">
                <a:tc gridSpan="2">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Development process meeting</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gridSpan="2">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At least 1.0 / Wee</a:t>
                      </a:r>
                      <a:r>
                        <a:rPr lang="en" sz="1200">
                          <a:solidFill>
                            <a:srgbClr val="FFFFFF"/>
                          </a:solidFill>
                          <a:latin typeface="Calibri"/>
                          <a:ea typeface="Calibri"/>
                          <a:cs typeface="Calibri"/>
                          <a:sym typeface="Calibri"/>
                        </a:rPr>
                        <a:t>k</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r>
              <a:tr h="341625">
                <a:tc gridSpan="2">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Developing</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At least 8.0/ Week</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r>
              <a:tr h="341625">
                <a:tc gridSpan="2">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Group Debugging</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gridSpan="2">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At least 2.0/ Wee</a:t>
                      </a:r>
                      <a:r>
                        <a:rPr lang="en" sz="1200">
                          <a:solidFill>
                            <a:srgbClr val="FFFFFF"/>
                          </a:solidFill>
                          <a:latin typeface="Calibri"/>
                          <a:ea typeface="Calibri"/>
                          <a:cs typeface="Calibri"/>
                          <a:sym typeface="Calibri"/>
                        </a:rPr>
                        <a:t>k</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r>
              <a:tr h="341625">
                <a:tc gridSpan="2">
                  <a:txBody>
                    <a:bodyPr>
                      <a:noAutofit/>
                    </a:bodyPr>
                    <a:lstStyle/>
                    <a:p>
                      <a:pPr lvl="0" rtl="0" algn="r">
                        <a:lnSpc>
                          <a:spcPct val="115000"/>
                        </a:lnSpc>
                        <a:spcBef>
                          <a:spcPts val="0"/>
                        </a:spcBef>
                        <a:buNone/>
                      </a:pPr>
                      <a:r>
                        <a:rPr b="1" lang="en" sz="1200">
                          <a:solidFill>
                            <a:srgbClr val="FFFFFF"/>
                          </a:solidFill>
                          <a:latin typeface="Calibri"/>
                          <a:ea typeface="Calibri"/>
                          <a:cs typeface="Calibri"/>
                          <a:sym typeface="Calibri"/>
                        </a:rPr>
                        <a:t>Total:</a:t>
                      </a:r>
                    </a:p>
                    <a:p>
                      <a:pPr lvl="0" rtl="0" algn="ctr">
                        <a:lnSpc>
                          <a:spcPct val="115000"/>
                        </a:lnSpc>
                        <a:spcBef>
                          <a:spcPts val="0"/>
                        </a:spcBef>
                        <a:buNone/>
                      </a:pPr>
                      <a:r>
                        <a:t/>
                      </a:r>
                      <a:endParaRPr sz="1200">
                        <a:solidFill>
                          <a:srgbClr val="FFFFFF"/>
                        </a:solidFill>
                      </a:endParaRP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lvl="0" rtl="0">
                        <a:lnSpc>
                          <a:spcPct val="115000"/>
                        </a:lnSpc>
                        <a:spcBef>
                          <a:spcPts val="0"/>
                        </a:spcBef>
                        <a:buNone/>
                      </a:pPr>
                      <a:r>
                        <a:rPr b="1" lang="en" sz="1200">
                          <a:solidFill>
                            <a:schemeClr val="lt1"/>
                          </a:solidFill>
                          <a:latin typeface="Calibri"/>
                          <a:ea typeface="Calibri"/>
                          <a:cs typeface="Calibri"/>
                          <a:sym typeface="Calibri"/>
                        </a:rPr>
                        <a:t>79</a:t>
                      </a:r>
                    </a:p>
                    <a:p>
                      <a:pPr lvl="0" rtl="0">
                        <a:lnSpc>
                          <a:spcPct val="115000"/>
                        </a:lnSpc>
                        <a:spcBef>
                          <a:spcPts val="0"/>
                        </a:spcBef>
                        <a:buNone/>
                      </a:pPr>
                      <a:r>
                        <a:t/>
                      </a:r>
                      <a:endParaRPr sz="1200">
                        <a:solidFill>
                          <a:srgbClr val="FFFFFF"/>
                        </a:solidFill>
                      </a:endParaRP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r>
            </a:tbl>
          </a:graphicData>
        </a:graphic>
      </p:graphicFrame>
      <p:sp>
        <p:nvSpPr>
          <p:cNvPr id="617" name="Shape 617"/>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52</a:t>
            </a:r>
          </a:p>
        </p:txBody>
      </p:sp>
      <p:sp>
        <p:nvSpPr>
          <p:cNvPr id="618" name="Shape 61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pic>
        <p:nvPicPr>
          <p:cNvPr id="623" name="Shape 623"/>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624" name="Shape 624"/>
          <p:cNvSpPr txBox="1"/>
          <p:nvPr/>
        </p:nvSpPr>
        <p:spPr>
          <a:xfrm>
            <a:off x="180200" y="0"/>
            <a:ext cx="5234700" cy="6276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Business Case Analysis</a:t>
            </a:r>
          </a:p>
        </p:txBody>
      </p:sp>
      <p:pic>
        <p:nvPicPr>
          <p:cNvPr id="625" name="Shape 625"/>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626" name="Shape 626"/>
          <p:cNvGraphicFramePr/>
          <p:nvPr/>
        </p:nvGraphicFramePr>
        <p:xfrm>
          <a:off x="819163" y="1438125"/>
          <a:ext cx="3000000" cy="3000000"/>
        </p:xfrm>
        <a:graphic>
          <a:graphicData uri="http://schemas.openxmlformats.org/drawingml/2006/table">
            <a:tbl>
              <a:tblPr>
                <a:noFill/>
                <a:tableStyleId>{16753F92-E573-4714-A354-03B6D90344ED}</a:tableStyleId>
              </a:tblPr>
              <a:tblGrid>
                <a:gridCol w="1401700"/>
                <a:gridCol w="940825"/>
                <a:gridCol w="2233450"/>
                <a:gridCol w="813775"/>
                <a:gridCol w="2115925"/>
              </a:tblGrid>
              <a:tr h="454075">
                <a:tc gridSpan="5">
                  <a:txBody>
                    <a:bodyPr>
                      <a:noAutofit/>
                    </a:bodyPr>
                    <a:lstStyle/>
                    <a:p>
                      <a:pPr lvl="0" rtl="0" algn="ctr">
                        <a:lnSpc>
                          <a:spcPct val="115000"/>
                        </a:lnSpc>
                        <a:spcBef>
                          <a:spcPts val="0"/>
                        </a:spcBef>
                        <a:buNone/>
                      </a:pPr>
                      <a:r>
                        <a:rPr b="1" lang="en" sz="1800">
                          <a:solidFill>
                            <a:srgbClr val="FFFFFF"/>
                          </a:solidFill>
                          <a:latin typeface="Calibri"/>
                          <a:ea typeface="Calibri"/>
                          <a:cs typeface="Calibri"/>
                          <a:sym typeface="Calibri"/>
                        </a:rPr>
                        <a:t>Hardware and Software Costs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c hMerge="1"/>
                <a:tc hMerge="1"/>
              </a:tr>
              <a:tr h="319925">
                <a:tc gridSpan="2">
                  <a:txBody>
                    <a:bodyPr>
                      <a:noAutofit/>
                    </a:bodyPr>
                    <a:lstStyle/>
                    <a:p>
                      <a:pPr lvl="0" rtl="0" algn="ctr">
                        <a:lnSpc>
                          <a:spcPct val="115000"/>
                        </a:lnSpc>
                        <a:spcBef>
                          <a:spcPts val="0"/>
                        </a:spcBef>
                        <a:buClr>
                          <a:schemeClr val="dk1"/>
                        </a:buClr>
                        <a:buSzPct val="78571"/>
                        <a:buFont typeface="Arial"/>
                        <a:buNone/>
                      </a:pPr>
                      <a:r>
                        <a:rPr b="1" lang="en">
                          <a:solidFill>
                            <a:srgbClr val="FFFFFF"/>
                          </a:solidFill>
                          <a:latin typeface="Calibri"/>
                          <a:ea typeface="Calibri"/>
                          <a:cs typeface="Calibri"/>
                          <a:sym typeface="Calibri"/>
                        </a:rPr>
                        <a:t>Type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lvl="0" rtl="0" algn="ctr">
                        <a:lnSpc>
                          <a:spcPct val="115000"/>
                        </a:lnSpc>
                        <a:spcBef>
                          <a:spcPts val="0"/>
                        </a:spcBef>
                        <a:buNone/>
                      </a:pPr>
                      <a:r>
                        <a:rPr b="1" lang="en">
                          <a:solidFill>
                            <a:srgbClr val="FFFFFF"/>
                          </a:solidFill>
                          <a:latin typeface="Calibri"/>
                          <a:ea typeface="Calibri"/>
                          <a:cs typeface="Calibri"/>
                          <a:sym typeface="Calibri"/>
                        </a:rPr>
                        <a:t>Cost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a:txBody>
                    <a:bodyPr>
                      <a:noAutofit/>
                    </a:bodyPr>
                    <a:lstStyle/>
                    <a:p>
                      <a:pPr lvl="0" rtl="0" algn="ctr">
                        <a:lnSpc>
                          <a:spcPct val="115000"/>
                        </a:lnSpc>
                        <a:spcBef>
                          <a:spcPts val="0"/>
                        </a:spcBef>
                        <a:buNone/>
                      </a:pPr>
                      <a:r>
                        <a:rPr b="1" lang="en">
                          <a:solidFill>
                            <a:srgbClr val="FFFFFF"/>
                          </a:solidFill>
                          <a:latin typeface="Calibri"/>
                          <a:ea typeface="Calibri"/>
                          <a:cs typeface="Calibri"/>
                          <a:sym typeface="Calibri"/>
                        </a:rPr>
                        <a:t>Rational</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41625">
                <a:tc gridSpan="2">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Mac</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gridSpan="2">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Free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Development OS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341625">
                <a:tc gridSpan="2">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React-Native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Free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a:txBody>
                    <a:bodyPr>
                      <a:noAutofit/>
                    </a:bodyPr>
                    <a:lstStyle/>
                    <a:p>
                      <a:pPr lvl="0" rtl="0" algn="ctr">
                        <a:lnSpc>
                          <a:spcPct val="115000"/>
                        </a:lnSpc>
                        <a:spcBef>
                          <a:spcPts val="0"/>
                        </a:spcBef>
                        <a:buNone/>
                      </a:pPr>
                      <a:r>
                        <a:rPr lang="en" sz="1200">
                          <a:solidFill>
                            <a:schemeClr val="lt1"/>
                          </a:solidFill>
                          <a:latin typeface="Calibri"/>
                          <a:ea typeface="Calibri"/>
                          <a:cs typeface="Calibri"/>
                          <a:sym typeface="Calibri"/>
                        </a:rPr>
                        <a:t>API dependence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41625">
                <a:tc gridSpan="2">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Xcode/WebStorm</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gridSpan="2">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Free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Development tools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bl>
          </a:graphicData>
        </a:graphic>
      </p:graphicFrame>
      <p:sp>
        <p:nvSpPr>
          <p:cNvPr id="627" name="Shape 627"/>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53</a:t>
            </a:r>
          </a:p>
        </p:txBody>
      </p:sp>
      <p:sp>
        <p:nvSpPr>
          <p:cNvPr id="628" name="Shape 62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pic>
        <p:nvPicPr>
          <p:cNvPr id="633" name="Shape 633"/>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634" name="Shape 634"/>
          <p:cNvSpPr txBox="1"/>
          <p:nvPr/>
        </p:nvSpPr>
        <p:spPr>
          <a:xfrm>
            <a:off x="180200" y="0"/>
            <a:ext cx="5234700" cy="6276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Business Case Analysis</a:t>
            </a:r>
          </a:p>
        </p:txBody>
      </p:sp>
      <p:pic>
        <p:nvPicPr>
          <p:cNvPr id="635" name="Shape 635"/>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636" name="Shape 636"/>
          <p:cNvGraphicFramePr/>
          <p:nvPr/>
        </p:nvGraphicFramePr>
        <p:xfrm>
          <a:off x="819150" y="962700"/>
          <a:ext cx="3000000" cy="3000000"/>
        </p:xfrm>
        <a:graphic>
          <a:graphicData uri="http://schemas.openxmlformats.org/drawingml/2006/table">
            <a:tbl>
              <a:tblPr>
                <a:noFill/>
                <a:tableStyleId>{16753F92-E573-4714-A354-03B6D90344ED}</a:tableStyleId>
              </a:tblPr>
              <a:tblGrid>
                <a:gridCol w="1401700"/>
                <a:gridCol w="2791425"/>
                <a:gridCol w="382850"/>
                <a:gridCol w="1388925"/>
                <a:gridCol w="1540775"/>
              </a:tblGrid>
              <a:tr h="356400">
                <a:tc gridSpan="5">
                  <a:txBody>
                    <a:bodyPr>
                      <a:noAutofit/>
                    </a:bodyPr>
                    <a:lstStyle/>
                    <a:p>
                      <a:pPr lvl="0" rtl="0" algn="ctr">
                        <a:lnSpc>
                          <a:spcPct val="115000"/>
                        </a:lnSpc>
                        <a:spcBef>
                          <a:spcPts val="0"/>
                        </a:spcBef>
                        <a:buNone/>
                      </a:pPr>
                      <a:r>
                        <a:rPr b="1" lang="en" sz="1800">
                          <a:solidFill>
                            <a:srgbClr val="FFFFFF"/>
                          </a:solidFill>
                          <a:latin typeface="Calibri"/>
                          <a:ea typeface="Calibri"/>
                          <a:cs typeface="Calibri"/>
                          <a:sym typeface="Calibri"/>
                        </a:rPr>
                        <a:t>Benefit Analysis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c hMerge="1"/>
                <a:tc hMerge="1"/>
              </a:tr>
              <a:tr h="381250">
                <a:tc gridSpan="2">
                  <a:txBody>
                    <a:bodyPr>
                      <a:noAutofit/>
                    </a:bodyPr>
                    <a:lstStyle/>
                    <a:p>
                      <a:pPr lvl="0" rtl="0" algn="ctr">
                        <a:lnSpc>
                          <a:spcPct val="115000"/>
                        </a:lnSpc>
                        <a:spcBef>
                          <a:spcPts val="0"/>
                        </a:spcBef>
                        <a:buClr>
                          <a:schemeClr val="dk1"/>
                        </a:buClr>
                        <a:buSzPct val="78571"/>
                        <a:buFont typeface="Arial"/>
                        <a:buNone/>
                      </a:pPr>
                      <a:r>
                        <a:rPr b="1" lang="en">
                          <a:solidFill>
                            <a:srgbClr val="FFFFFF"/>
                          </a:solidFill>
                          <a:latin typeface="Calibri"/>
                          <a:ea typeface="Calibri"/>
                          <a:cs typeface="Calibri"/>
                          <a:sym typeface="Calibri"/>
                        </a:rPr>
                        <a:t>Current activities &amp; resources used</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lvl="0" rtl="0" algn="ctr">
                        <a:lnSpc>
                          <a:spcPct val="115000"/>
                        </a:lnSpc>
                        <a:spcBef>
                          <a:spcPts val="0"/>
                        </a:spcBef>
                        <a:buNone/>
                      </a:pPr>
                      <a:r>
                        <a:rPr b="1" lang="en">
                          <a:solidFill>
                            <a:schemeClr val="lt1"/>
                          </a:solidFill>
                          <a:latin typeface="Calibri"/>
                          <a:ea typeface="Calibri"/>
                          <a:cs typeface="Calibri"/>
                          <a:sym typeface="Calibri"/>
                        </a:rPr>
                        <a:t>%Reduce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a:txBody>
                    <a:bodyPr>
                      <a:noAutofit/>
                    </a:bodyPr>
                    <a:lstStyle/>
                    <a:p>
                      <a:pPr lvl="0" rtl="0" algn="ctr">
                        <a:lnSpc>
                          <a:spcPct val="115000"/>
                        </a:lnSpc>
                        <a:spcBef>
                          <a:spcPts val="0"/>
                        </a:spcBef>
                        <a:buNone/>
                      </a:pPr>
                      <a:r>
                        <a:rPr b="1" lang="en">
                          <a:solidFill>
                            <a:srgbClr val="FFFFFF"/>
                          </a:solidFill>
                          <a:latin typeface="Calibri"/>
                          <a:ea typeface="Calibri"/>
                          <a:cs typeface="Calibri"/>
                          <a:sym typeface="Calibri"/>
                        </a:rPr>
                        <a:t>Time Saved</a:t>
                      </a:r>
                    </a:p>
                    <a:p>
                      <a:pPr lvl="0" rtl="0" algn="ctr">
                        <a:lnSpc>
                          <a:spcPct val="115000"/>
                        </a:lnSpc>
                        <a:spcBef>
                          <a:spcPts val="0"/>
                        </a:spcBef>
                        <a:buNone/>
                      </a:pPr>
                      <a:r>
                        <a:rPr b="1" lang="en">
                          <a:solidFill>
                            <a:srgbClr val="FFFFFF"/>
                          </a:solidFill>
                          <a:latin typeface="Calibri"/>
                          <a:ea typeface="Calibri"/>
                          <a:cs typeface="Calibri"/>
                          <a:sym typeface="Calibri"/>
                        </a:rPr>
                        <a:t>(Hours/Year)</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41625">
                <a:tc gridSpan="5">
                  <a:txBody>
                    <a:bodyPr>
                      <a:noAutofit/>
                    </a:bodyPr>
                    <a:lstStyle/>
                    <a:p>
                      <a:pPr lvl="0" rtl="0">
                        <a:lnSpc>
                          <a:spcPct val="115000"/>
                        </a:lnSpc>
                        <a:spcBef>
                          <a:spcPts val="0"/>
                        </a:spcBef>
                        <a:buNone/>
                      </a:pPr>
                      <a:r>
                        <a:rPr b="1" lang="en" sz="1200">
                          <a:solidFill>
                            <a:schemeClr val="lt1"/>
                          </a:solidFill>
                          <a:latin typeface="Calibri"/>
                          <a:ea typeface="Calibri"/>
                          <a:cs typeface="Calibri"/>
                          <a:sym typeface="Calibri"/>
                        </a:rPr>
                        <a:t>Post</a:t>
                      </a:r>
                      <a:r>
                        <a:rPr b="1" lang="en" sz="1200">
                          <a:solidFill>
                            <a:schemeClr val="lt1"/>
                          </a:solidFill>
                          <a:latin typeface="Calibri"/>
                          <a:ea typeface="Calibri"/>
                          <a:cs typeface="Calibri"/>
                          <a:sym typeface="Calibri"/>
                        </a:rPr>
                        <a:t>s stuff</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c hMerge="1"/>
                <a:tc hMerge="1"/>
              </a:tr>
              <a:tr h="341625">
                <a:tc gridSpan="2">
                  <a:txBody>
                    <a:bodyPr>
                      <a:noAutofit/>
                    </a:bodyPr>
                    <a:lstStyle/>
                    <a:p>
                      <a:pPr lvl="0" rtl="0" algn="just">
                        <a:lnSpc>
                          <a:spcPct val="115000"/>
                        </a:lnSpc>
                        <a:spcBef>
                          <a:spcPts val="0"/>
                        </a:spcBef>
                        <a:buNone/>
                      </a:pPr>
                      <a:r>
                        <a:rPr lang="en" sz="1100">
                          <a:solidFill>
                            <a:srgbClr val="FFFFFF"/>
                          </a:solidFill>
                          <a:latin typeface="Calibri"/>
                          <a:ea typeface="Calibri"/>
                          <a:cs typeface="Calibri"/>
                          <a:sym typeface="Calibri"/>
                        </a:rPr>
                        <a:t>User: p</a:t>
                      </a:r>
                      <a:r>
                        <a:rPr lang="en" sz="1100">
                          <a:solidFill>
                            <a:srgbClr val="FFFFFF"/>
                          </a:solidFill>
                          <a:latin typeface="Calibri"/>
                          <a:ea typeface="Calibri"/>
                          <a:cs typeface="Calibri"/>
                          <a:sym typeface="Calibri"/>
                        </a:rPr>
                        <a:t>ost </a:t>
                      </a:r>
                      <a:r>
                        <a:rPr lang="en" sz="1100">
                          <a:solidFill>
                            <a:srgbClr val="FFFFFF"/>
                          </a:solidFill>
                          <a:latin typeface="Calibri"/>
                          <a:ea typeface="Calibri"/>
                          <a:cs typeface="Calibri"/>
                          <a:sym typeface="Calibri"/>
                        </a:rPr>
                        <a:t>videos/pictures  (10 posts * 3mins = 30 mins) * 52 weeks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lvl="0" rtl="0" algn="ctr">
                        <a:lnSpc>
                          <a:spcPct val="115000"/>
                        </a:lnSpc>
                        <a:spcBef>
                          <a:spcPts val="0"/>
                        </a:spcBef>
                        <a:buNone/>
                      </a:pPr>
                      <a:r>
                        <a:rPr lang="en" sz="1100">
                          <a:solidFill>
                            <a:srgbClr val="FFFFFF"/>
                          </a:solidFill>
                          <a:latin typeface="Calibri"/>
                          <a:ea typeface="Calibri"/>
                          <a:cs typeface="Calibri"/>
                          <a:sym typeface="Calibri"/>
                        </a:rPr>
                        <a:t>97%</a:t>
                      </a:r>
                    </a:p>
                    <a:p>
                      <a:pPr lvl="0" rtl="0" algn="ctr">
                        <a:lnSpc>
                          <a:spcPct val="115000"/>
                        </a:lnSpc>
                        <a:spcBef>
                          <a:spcPts val="0"/>
                        </a:spcBef>
                        <a:buNone/>
                      </a:pPr>
                      <a:r>
                        <a:t/>
                      </a:r>
                      <a:endParaRPr sz="1100">
                        <a:solidFill>
                          <a:srgbClr val="FFFFFF"/>
                        </a:solidFill>
                        <a:latin typeface="Calibri"/>
                        <a:ea typeface="Calibri"/>
                        <a:cs typeface="Calibri"/>
                        <a:sym typeface="Calibri"/>
                      </a:endParaRP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a:txBody>
                    <a:bodyPr>
                      <a:noAutofit/>
                    </a:bodyPr>
                    <a:lstStyle/>
                    <a:p>
                      <a:pPr lvl="0" rtl="0" algn="ctr">
                        <a:lnSpc>
                          <a:spcPct val="115000"/>
                        </a:lnSpc>
                        <a:spcBef>
                          <a:spcPts val="0"/>
                        </a:spcBef>
                        <a:buNone/>
                      </a:pPr>
                      <a:r>
                        <a:rPr lang="en" sz="1100">
                          <a:solidFill>
                            <a:srgbClr val="FFFFFF"/>
                          </a:solidFill>
                          <a:latin typeface="Calibri"/>
                          <a:ea typeface="Calibri"/>
                          <a:cs typeface="Calibri"/>
                          <a:sym typeface="Calibri"/>
                        </a:rPr>
                        <a:t>25.1</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41625">
                <a:tc gridSpan="5">
                  <a:txBody>
                    <a:bodyPr>
                      <a:noAutofit/>
                    </a:bodyPr>
                    <a:lstStyle/>
                    <a:p>
                      <a:pPr lvl="0" rtl="0" algn="just">
                        <a:lnSpc>
                          <a:spcPct val="115000"/>
                        </a:lnSpc>
                        <a:spcBef>
                          <a:spcPts val="0"/>
                        </a:spcBef>
                        <a:buNone/>
                      </a:pPr>
                      <a:r>
                        <a:rPr b="1" lang="en" sz="1200">
                          <a:solidFill>
                            <a:srgbClr val="FFFFFF"/>
                          </a:solidFill>
                          <a:latin typeface="Calibri"/>
                          <a:ea typeface="Calibri"/>
                          <a:cs typeface="Calibri"/>
                          <a:sym typeface="Calibri"/>
                        </a:rPr>
                        <a:t>Invite people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c hMerge="1"/>
                <a:tc hMerge="1"/>
              </a:tr>
              <a:tr h="341625">
                <a:tc gridSpan="2">
                  <a:txBody>
                    <a:bodyPr>
                      <a:noAutofit/>
                    </a:bodyPr>
                    <a:lstStyle/>
                    <a:p>
                      <a:pPr lvl="0" rtl="0" algn="just">
                        <a:lnSpc>
                          <a:spcPct val="115000"/>
                        </a:lnSpc>
                        <a:spcBef>
                          <a:spcPts val="0"/>
                        </a:spcBef>
                        <a:buNone/>
                      </a:pPr>
                      <a:r>
                        <a:rPr lang="en" sz="1100">
                          <a:solidFill>
                            <a:srgbClr val="FFFFFF"/>
                          </a:solidFill>
                          <a:latin typeface="Calibri"/>
                          <a:ea typeface="Calibri"/>
                          <a:cs typeface="Calibri"/>
                          <a:sym typeface="Calibri"/>
                        </a:rPr>
                        <a:t>User: invite friends (15 people * 12 mins = 180 mins)  * 52 weeks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lvl="0" rtl="0" algn="ctr">
                        <a:lnSpc>
                          <a:spcPct val="115000"/>
                        </a:lnSpc>
                        <a:spcBef>
                          <a:spcPts val="0"/>
                        </a:spcBef>
                        <a:buNone/>
                      </a:pPr>
                      <a:r>
                        <a:rPr lang="en" sz="1100">
                          <a:solidFill>
                            <a:srgbClr val="FFFFFF"/>
                          </a:solidFill>
                          <a:latin typeface="Calibri"/>
                          <a:ea typeface="Calibri"/>
                          <a:cs typeface="Calibri"/>
                          <a:sym typeface="Calibri"/>
                        </a:rPr>
                        <a:t>99%</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a:txBody>
                    <a:bodyPr>
                      <a:noAutofit/>
                    </a:bodyPr>
                    <a:lstStyle/>
                    <a:p>
                      <a:pPr lvl="0" rtl="0" algn="ctr">
                        <a:lnSpc>
                          <a:spcPct val="115000"/>
                        </a:lnSpc>
                        <a:spcBef>
                          <a:spcPts val="0"/>
                        </a:spcBef>
                        <a:buNone/>
                      </a:pPr>
                      <a:r>
                        <a:rPr lang="en" sz="1100">
                          <a:solidFill>
                            <a:srgbClr val="FFFFFF"/>
                          </a:solidFill>
                          <a:latin typeface="Calibri"/>
                          <a:ea typeface="Calibri"/>
                          <a:cs typeface="Calibri"/>
                          <a:sym typeface="Calibri"/>
                        </a:rPr>
                        <a:t>155.48</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41625">
                <a:tc gridSpan="2">
                  <a:txBody>
                    <a:bodyPr>
                      <a:noAutofit/>
                    </a:bodyPr>
                    <a:lstStyle/>
                    <a:p>
                      <a:pPr lvl="0" rtl="0" algn="r">
                        <a:lnSpc>
                          <a:spcPct val="115000"/>
                        </a:lnSpc>
                        <a:spcBef>
                          <a:spcPts val="0"/>
                        </a:spcBef>
                        <a:buNone/>
                      </a:pPr>
                      <a:r>
                        <a:rPr b="1" lang="en" sz="1200">
                          <a:solidFill>
                            <a:srgbClr val="FFFFFF"/>
                          </a:solidFill>
                          <a:latin typeface="Calibri"/>
                          <a:ea typeface="Calibri"/>
                          <a:cs typeface="Calibri"/>
                          <a:sym typeface="Calibri"/>
                        </a:rPr>
                        <a:t>Total</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gridSpan="3">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180</a:t>
                      </a:r>
                      <a:r>
                        <a:rPr lang="en" sz="1200">
                          <a:solidFill>
                            <a:srgbClr val="FFFFFF"/>
                          </a:solidFill>
                          <a:latin typeface="Calibri"/>
                          <a:ea typeface="Calibri"/>
                          <a:cs typeface="Calibri"/>
                          <a:sym typeface="Calibri"/>
                        </a:rPr>
                        <a:t>.58</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r>
            </a:tbl>
          </a:graphicData>
        </a:graphic>
      </p:graphicFrame>
      <p:sp>
        <p:nvSpPr>
          <p:cNvPr id="637" name="Shape 637"/>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54</a:t>
            </a:r>
          </a:p>
        </p:txBody>
      </p:sp>
      <p:sp>
        <p:nvSpPr>
          <p:cNvPr id="638" name="Shape 63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pic>
        <p:nvPicPr>
          <p:cNvPr id="643" name="Shape 643"/>
          <p:cNvPicPr preferRelativeResize="0"/>
          <p:nvPr/>
        </p:nvPicPr>
        <p:blipFill>
          <a:blip r:embed="rId3">
            <a:alphaModFix/>
          </a:blip>
          <a:stretch>
            <a:fillRect/>
          </a:stretch>
        </p:blipFill>
        <p:spPr>
          <a:xfrm>
            <a:off x="-24512" y="-154974"/>
            <a:ext cx="9193051" cy="5298475"/>
          </a:xfrm>
          <a:prstGeom prst="rect">
            <a:avLst/>
          </a:prstGeom>
          <a:noFill/>
          <a:ln>
            <a:noFill/>
          </a:ln>
        </p:spPr>
      </p:pic>
      <p:sp>
        <p:nvSpPr>
          <p:cNvPr id="644" name="Shape 644"/>
          <p:cNvSpPr txBox="1"/>
          <p:nvPr/>
        </p:nvSpPr>
        <p:spPr>
          <a:xfrm>
            <a:off x="180200" y="0"/>
            <a:ext cx="5234700" cy="6276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Architecture Feasibility </a:t>
            </a:r>
          </a:p>
        </p:txBody>
      </p:sp>
      <p:pic>
        <p:nvPicPr>
          <p:cNvPr id="645" name="Shape 645"/>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646" name="Shape 646"/>
          <p:cNvGraphicFramePr/>
          <p:nvPr/>
        </p:nvGraphicFramePr>
        <p:xfrm>
          <a:off x="819163" y="783975"/>
          <a:ext cx="3000000" cy="3000000"/>
        </p:xfrm>
        <a:graphic>
          <a:graphicData uri="http://schemas.openxmlformats.org/drawingml/2006/table">
            <a:tbl>
              <a:tblPr>
                <a:noFill/>
                <a:tableStyleId>{16753F92-E573-4714-A354-03B6D90344ED}</a:tableStyleId>
              </a:tblPr>
              <a:tblGrid>
                <a:gridCol w="1401700"/>
                <a:gridCol w="1679325"/>
                <a:gridCol w="1494950"/>
                <a:gridCol w="822950"/>
                <a:gridCol w="2106750"/>
              </a:tblGrid>
              <a:tr h="356400">
                <a:tc gridSpan="5">
                  <a:txBody>
                    <a:bodyPr>
                      <a:noAutofit/>
                    </a:bodyPr>
                    <a:lstStyle/>
                    <a:p>
                      <a:pPr lvl="0" rtl="0" algn="ctr">
                        <a:lnSpc>
                          <a:spcPct val="115000"/>
                        </a:lnSpc>
                        <a:spcBef>
                          <a:spcPts val="0"/>
                        </a:spcBef>
                        <a:buNone/>
                      </a:pPr>
                      <a:r>
                        <a:rPr b="1" lang="en" sz="1800">
                          <a:solidFill>
                            <a:schemeClr val="lt1"/>
                          </a:solidFill>
                          <a:latin typeface="Calibri"/>
                          <a:ea typeface="Calibri"/>
                          <a:cs typeface="Calibri"/>
                          <a:sym typeface="Calibri"/>
                        </a:rPr>
                        <a:t>Level of Service</a:t>
                      </a:r>
                      <a:r>
                        <a:rPr b="1" lang="en" sz="1800">
                          <a:solidFill>
                            <a:schemeClr val="lt1"/>
                          </a:solidFill>
                          <a:latin typeface="Calibri"/>
                          <a:ea typeface="Calibri"/>
                          <a:cs typeface="Calibri"/>
                          <a:sym typeface="Calibri"/>
                        </a:rPr>
                        <a:t> Feasibility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c hMerge="1"/>
                <a:tc hMerge="1"/>
              </a:tr>
              <a:tr h="331600">
                <a:tc gridSpan="2" rowSpan="3">
                  <a:txBody>
                    <a:bodyPr>
                      <a:noAutofit/>
                    </a:bodyPr>
                    <a:lstStyle/>
                    <a:p>
                      <a:pPr lvl="0" rtl="0" algn="ctr">
                        <a:lnSpc>
                          <a:spcPct val="115000"/>
                        </a:lnSpc>
                        <a:spcBef>
                          <a:spcPts val="0"/>
                        </a:spcBef>
                        <a:buNone/>
                      </a:pPr>
                      <a:r>
                        <a:t/>
                      </a:r>
                      <a:endParaRPr b="1" sz="1200">
                        <a:solidFill>
                          <a:srgbClr val="FFFFFF"/>
                        </a:solidFill>
                        <a:latin typeface="Calibri"/>
                        <a:ea typeface="Calibri"/>
                        <a:cs typeface="Calibri"/>
                        <a:sym typeface="Calibri"/>
                      </a:endParaRPr>
                    </a:p>
                    <a:p>
                      <a:pPr lvl="0" rtl="0" algn="ctr">
                        <a:lnSpc>
                          <a:spcPct val="115000"/>
                        </a:lnSpc>
                        <a:spcBef>
                          <a:spcPts val="0"/>
                        </a:spcBef>
                        <a:buNone/>
                      </a:pPr>
                      <a:r>
                        <a:rPr b="1" lang="en" sz="1200">
                          <a:solidFill>
                            <a:srgbClr val="FFFFFF"/>
                          </a:solidFill>
                          <a:latin typeface="Calibri"/>
                          <a:ea typeface="Calibri"/>
                          <a:cs typeface="Calibri"/>
                          <a:sym typeface="Calibri"/>
                        </a:rPr>
                        <a:t>Access challenge game on Pop screen inside app</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rowSpan="3" hMerge="1"/>
                <a:tc gridSpan="3">
                  <a:txBody>
                    <a:bodyPr>
                      <a:noAutofit/>
                    </a:bodyPr>
                    <a:lstStyle/>
                    <a:p>
                      <a:pPr lvl="0" rtl="0" algn="l">
                        <a:lnSpc>
                          <a:spcPct val="115000"/>
                        </a:lnSpc>
                        <a:spcBef>
                          <a:spcPts val="0"/>
                        </a:spcBef>
                        <a:buNone/>
                      </a:pPr>
                      <a:r>
                        <a:rPr lang="en" sz="1100">
                          <a:solidFill>
                            <a:srgbClr val="FFFFFF"/>
                          </a:solidFill>
                          <a:latin typeface="Calibri"/>
                          <a:ea typeface="Calibri"/>
                          <a:cs typeface="Calibri"/>
                          <a:sym typeface="Calibri"/>
                        </a:rPr>
                        <a:t>Product strategies: Xcode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hMerge="1"/>
              </a:tr>
              <a:tr h="346350">
                <a:tc gridSpan="2" vMerge="1"/>
                <a:tc hMerge="1" vMerge="1"/>
                <a:tc gridSpan="3">
                  <a:txBody>
                    <a:bodyPr>
                      <a:noAutofit/>
                    </a:bodyPr>
                    <a:lstStyle/>
                    <a:p>
                      <a:pPr lvl="0" rtl="0">
                        <a:lnSpc>
                          <a:spcPct val="115000"/>
                        </a:lnSpc>
                        <a:spcBef>
                          <a:spcPts val="0"/>
                        </a:spcBef>
                        <a:buNone/>
                      </a:pPr>
                      <a:r>
                        <a:rPr lang="en" sz="1100">
                          <a:solidFill>
                            <a:srgbClr val="FFFFFF"/>
                          </a:solidFill>
                        </a:rPr>
                        <a:t>Process strategies: </a:t>
                      </a:r>
                      <a:r>
                        <a:rPr lang="en" sz="1100">
                          <a:solidFill>
                            <a:schemeClr val="lt1"/>
                          </a:solidFill>
                        </a:rPr>
                        <a:t>Adding a </a:t>
                      </a:r>
                      <a:r>
                        <a:rPr lang="en" sz="1100">
                          <a:solidFill>
                            <a:schemeClr val="lt1"/>
                          </a:solidFill>
                          <a:latin typeface="Calibri"/>
                          <a:ea typeface="Calibri"/>
                          <a:cs typeface="Calibri"/>
                          <a:sym typeface="Calibri"/>
                        </a:rPr>
                        <a:t>TouchableOpacity component inside a view tag and through onpress method to navigate user to the game.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hMerge="1"/>
              </a:tr>
              <a:tr h="346350">
                <a:tc gridSpan="2" vMerge="1"/>
                <a:tc hMerge="1" vMerge="1"/>
                <a:tc gridSpan="3">
                  <a:txBody>
                    <a:bodyPr>
                      <a:noAutofit/>
                    </a:bodyPr>
                    <a:lstStyle/>
                    <a:p>
                      <a:pPr lvl="0" rtl="0">
                        <a:lnSpc>
                          <a:spcPct val="115000"/>
                        </a:lnSpc>
                        <a:spcBef>
                          <a:spcPts val="0"/>
                        </a:spcBef>
                        <a:buNone/>
                      </a:pPr>
                      <a:r>
                        <a:rPr lang="en" sz="1100">
                          <a:solidFill>
                            <a:srgbClr val="FFFFFF"/>
                          </a:solidFill>
                        </a:rPr>
                        <a:t>Analysis: Use Xcode simulator to test the visibility of content on the phone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hMerge="1"/>
              </a:tr>
              <a:tr h="341625">
                <a:tc gridSpan="2" rowSpan="3">
                  <a:txBody>
                    <a:bodyPr>
                      <a:noAutofit/>
                    </a:bodyPr>
                    <a:lstStyle/>
                    <a:p>
                      <a:pPr lvl="0" rtl="0" algn="ctr">
                        <a:lnSpc>
                          <a:spcPct val="115000"/>
                        </a:lnSpc>
                        <a:spcBef>
                          <a:spcPts val="0"/>
                        </a:spcBef>
                        <a:buNone/>
                      </a:pPr>
                      <a:r>
                        <a:t/>
                      </a:r>
                      <a:endParaRPr b="1" sz="1200">
                        <a:solidFill>
                          <a:srgbClr val="FFFFFF"/>
                        </a:solidFill>
                        <a:latin typeface="Calibri"/>
                        <a:ea typeface="Calibri"/>
                        <a:cs typeface="Calibri"/>
                        <a:sym typeface="Calibri"/>
                      </a:endParaRPr>
                    </a:p>
                    <a:p>
                      <a:pPr lvl="0" rtl="0" algn="ctr">
                        <a:lnSpc>
                          <a:spcPct val="115000"/>
                        </a:lnSpc>
                        <a:spcBef>
                          <a:spcPts val="0"/>
                        </a:spcBef>
                        <a:buNone/>
                      </a:pPr>
                      <a:r>
                        <a:rPr b="1" lang="en" sz="1200">
                          <a:solidFill>
                            <a:srgbClr val="FFFFFF"/>
                          </a:solidFill>
                          <a:latin typeface="Calibri"/>
                          <a:ea typeface="Calibri"/>
                          <a:cs typeface="Calibri"/>
                          <a:sym typeface="Calibri"/>
                        </a:rPr>
                        <a:t>The system can connect user’s phone contact list, load contacts with phone numbers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rowSpan="3" hMerge="1"/>
                <a:tc gridSpan="3">
                  <a:txBody>
                    <a:bodyPr>
                      <a:noAutofit/>
                    </a:bodyPr>
                    <a:lstStyle/>
                    <a:p>
                      <a:pPr lvl="0" rtl="0">
                        <a:lnSpc>
                          <a:spcPct val="115000"/>
                        </a:lnSpc>
                        <a:spcBef>
                          <a:spcPts val="0"/>
                        </a:spcBef>
                        <a:buNone/>
                      </a:pPr>
                      <a:r>
                        <a:rPr lang="en" sz="1100">
                          <a:solidFill>
                            <a:schemeClr val="lt1"/>
                          </a:solidFill>
                          <a:latin typeface="Calibri"/>
                          <a:ea typeface="Calibri"/>
                          <a:cs typeface="Calibri"/>
                          <a:sym typeface="Calibri"/>
                        </a:rPr>
                        <a:t>Product strategies: Xcode, Reactive-Native API package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r>
              <a:tr h="341625">
                <a:tc gridSpan="2" vMerge="1"/>
                <a:tc hMerge="1" vMerge="1"/>
                <a:tc gridSpan="3">
                  <a:txBody>
                    <a:bodyPr>
                      <a:noAutofit/>
                    </a:bodyPr>
                    <a:lstStyle/>
                    <a:p>
                      <a:pPr lvl="0" rtl="0">
                        <a:lnSpc>
                          <a:spcPct val="115000"/>
                        </a:lnSpc>
                        <a:spcBef>
                          <a:spcPts val="0"/>
                        </a:spcBef>
                        <a:buNone/>
                      </a:pPr>
                      <a:r>
                        <a:rPr lang="en" sz="1100">
                          <a:solidFill>
                            <a:schemeClr val="lt1"/>
                          </a:solidFill>
                        </a:rPr>
                        <a:t>Process strategies: </a:t>
                      </a:r>
                      <a:r>
                        <a:rPr lang="en" sz="1100">
                          <a:solidFill>
                            <a:schemeClr val="lt1"/>
                          </a:solidFill>
                          <a:latin typeface="Calibri"/>
                          <a:ea typeface="Calibri"/>
                          <a:cs typeface="Calibri"/>
                          <a:sym typeface="Calibri"/>
                        </a:rPr>
                        <a:t>Use API fetch the phone number and name from iOS contacts.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r>
              <a:tr h="341625">
                <a:tc gridSpan="2" vMerge="1"/>
                <a:tc hMerge="1" vMerge="1"/>
                <a:tc gridSpan="3">
                  <a:txBody>
                    <a:bodyPr>
                      <a:noAutofit/>
                    </a:bodyPr>
                    <a:lstStyle/>
                    <a:p>
                      <a:pPr lvl="0" rtl="0">
                        <a:lnSpc>
                          <a:spcPct val="115000"/>
                        </a:lnSpc>
                        <a:spcBef>
                          <a:spcPts val="0"/>
                        </a:spcBef>
                        <a:buNone/>
                      </a:pPr>
                      <a:r>
                        <a:rPr lang="en" sz="1100">
                          <a:solidFill>
                            <a:schemeClr val="lt1"/>
                          </a:solidFill>
                        </a:rPr>
                        <a:t>Analysis: Use Xcode simulator to test the visibility to see if we can access contact list.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r>
            </a:tbl>
          </a:graphicData>
        </a:graphic>
      </p:graphicFrame>
      <p:sp>
        <p:nvSpPr>
          <p:cNvPr id="647" name="Shape 647"/>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55</a:t>
            </a:r>
          </a:p>
        </p:txBody>
      </p:sp>
      <p:sp>
        <p:nvSpPr>
          <p:cNvPr id="648" name="Shape 64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pic>
        <p:nvPicPr>
          <p:cNvPr id="653" name="Shape 653"/>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654" name="Shape 654"/>
          <p:cNvSpPr txBox="1"/>
          <p:nvPr/>
        </p:nvSpPr>
        <p:spPr>
          <a:xfrm>
            <a:off x="180200" y="0"/>
            <a:ext cx="5234700" cy="6276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Architecture Feasibility </a:t>
            </a:r>
          </a:p>
        </p:txBody>
      </p:sp>
      <p:pic>
        <p:nvPicPr>
          <p:cNvPr id="655" name="Shape 655"/>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656" name="Shape 656"/>
          <p:cNvGraphicFramePr/>
          <p:nvPr/>
        </p:nvGraphicFramePr>
        <p:xfrm>
          <a:off x="690063" y="666588"/>
          <a:ext cx="3000000" cy="3000000"/>
        </p:xfrm>
        <a:graphic>
          <a:graphicData uri="http://schemas.openxmlformats.org/drawingml/2006/table">
            <a:tbl>
              <a:tblPr>
                <a:noFill/>
                <a:tableStyleId>{16753F92-E573-4714-A354-03B6D90344ED}</a:tableStyleId>
              </a:tblPr>
              <a:tblGrid>
                <a:gridCol w="1584900"/>
                <a:gridCol w="382850"/>
                <a:gridCol w="1762600"/>
                <a:gridCol w="382850"/>
                <a:gridCol w="555225"/>
                <a:gridCol w="382850"/>
                <a:gridCol w="2463800"/>
              </a:tblGrid>
              <a:tr h="382975">
                <a:tc gridSpan="7">
                  <a:txBody>
                    <a:bodyPr>
                      <a:noAutofit/>
                    </a:bodyPr>
                    <a:lstStyle/>
                    <a:p>
                      <a:pPr lvl="0" rtl="0" algn="ctr">
                        <a:lnSpc>
                          <a:spcPct val="115000"/>
                        </a:lnSpc>
                        <a:spcBef>
                          <a:spcPts val="0"/>
                        </a:spcBef>
                        <a:buNone/>
                      </a:pPr>
                      <a:r>
                        <a:rPr b="1" lang="en" sz="1800">
                          <a:solidFill>
                            <a:schemeClr val="lt1"/>
                          </a:solidFill>
                          <a:latin typeface="Calibri"/>
                          <a:ea typeface="Calibri"/>
                          <a:cs typeface="Calibri"/>
                          <a:sym typeface="Calibri"/>
                        </a:rPr>
                        <a:t>Capability Feasibility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c hMerge="1"/>
                <a:tc hMerge="1"/>
                <a:tc hMerge="1"/>
                <a:tc hMerge="1"/>
              </a:tr>
              <a:tr h="411000">
                <a:tc gridSpan="3" rowSpan="2">
                  <a:txBody>
                    <a:bodyPr>
                      <a:noAutofit/>
                    </a:bodyPr>
                    <a:lstStyle/>
                    <a:p>
                      <a:pPr lvl="0" rtl="0" algn="ctr">
                        <a:lnSpc>
                          <a:spcPct val="115000"/>
                        </a:lnSpc>
                        <a:spcBef>
                          <a:spcPts val="0"/>
                        </a:spcBef>
                        <a:buNone/>
                      </a:pPr>
                      <a:r>
                        <a:t/>
                      </a:r>
                      <a:endParaRPr b="1" sz="1200">
                        <a:solidFill>
                          <a:srgbClr val="FFFFFF"/>
                        </a:solidFill>
                        <a:latin typeface="Calibri"/>
                        <a:ea typeface="Calibri"/>
                        <a:cs typeface="Calibri"/>
                        <a:sym typeface="Calibri"/>
                      </a:endParaRPr>
                    </a:p>
                    <a:p>
                      <a:pPr indent="0" lvl="0" marL="76200" marR="76200" rtl="0" algn="ctr">
                        <a:lnSpc>
                          <a:spcPct val="115000"/>
                        </a:lnSpc>
                        <a:spcBef>
                          <a:spcPts val="0"/>
                        </a:spcBef>
                        <a:buNone/>
                      </a:pPr>
                      <a:r>
                        <a:rPr b="1" lang="en" sz="1200">
                          <a:solidFill>
                            <a:schemeClr val="lt1"/>
                          </a:solidFill>
                        </a:rPr>
                        <a:t>Challenge Photos and Videos Post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rowSpan="2" hMerge="1"/>
                <a:tc rowSpan="2" hMerge="1"/>
                <a:tc gridSpan="4">
                  <a:txBody>
                    <a:bodyPr>
                      <a:noAutofit/>
                    </a:bodyPr>
                    <a:lstStyle/>
                    <a:p>
                      <a:pPr lvl="0" rtl="0">
                        <a:lnSpc>
                          <a:spcPct val="115000"/>
                        </a:lnSpc>
                        <a:spcBef>
                          <a:spcPts val="0"/>
                        </a:spcBef>
                        <a:buNone/>
                      </a:pPr>
                      <a:r>
                        <a:rPr lang="en" sz="1000">
                          <a:solidFill>
                            <a:srgbClr val="FFFFFF"/>
                          </a:solidFill>
                          <a:latin typeface="Calibri"/>
                          <a:ea typeface="Calibri"/>
                          <a:cs typeface="Calibri"/>
                          <a:sym typeface="Calibri"/>
                        </a:rPr>
                        <a:t>Software/Technology used: Xcode/WebStorm, React-Native </a:t>
                      </a:r>
                      <a:r>
                        <a:rPr lang="en" sz="1000">
                          <a:solidFill>
                            <a:schemeClr val="lt1"/>
                          </a:solidFill>
                          <a:latin typeface="Calibri"/>
                          <a:ea typeface="Calibri"/>
                          <a:cs typeface="Calibri"/>
                          <a:sym typeface="Calibri"/>
                        </a:rPr>
                        <a:t>libraries</a:t>
                      </a:r>
                      <a:r>
                        <a:rPr lang="en" sz="1000">
                          <a:solidFill>
                            <a:srgbClr val="FFFFFF"/>
                          </a:solidFill>
                          <a:latin typeface="Calibri"/>
                          <a:ea typeface="Calibri"/>
                          <a:cs typeface="Calibri"/>
                          <a:sym typeface="Calibri"/>
                        </a:rPr>
                        <a: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hMerge="1"/>
                <a:tc hMerge="1"/>
              </a:tr>
              <a:tr h="411000">
                <a:tc gridSpan="3" vMerge="1"/>
                <a:tc hMerge="1" vMerge="1"/>
                <a:tc hMerge="1" vMerge="1"/>
                <a:tc gridSpan="4">
                  <a:txBody>
                    <a:bodyPr>
                      <a:noAutofit/>
                    </a:bodyPr>
                    <a:lstStyle/>
                    <a:p>
                      <a:pPr lvl="0" rtl="0">
                        <a:lnSpc>
                          <a:spcPct val="115000"/>
                        </a:lnSpc>
                        <a:spcBef>
                          <a:spcPts val="0"/>
                        </a:spcBef>
                        <a:buNone/>
                      </a:pPr>
                      <a:r>
                        <a:rPr lang="en" sz="1000">
                          <a:solidFill>
                            <a:srgbClr val="FFFFFF"/>
                          </a:solidFill>
                        </a:rPr>
                        <a:t>Feasibility Evidence: Develop a prototype to implement challenge function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hMerge="1"/>
                <a:tc hMerge="1"/>
              </a:tr>
              <a:tr h="335025">
                <a:tc gridSpan="3" rowSpan="2">
                  <a:txBody>
                    <a:bodyPr>
                      <a:noAutofit/>
                    </a:bodyPr>
                    <a:lstStyle/>
                    <a:p>
                      <a:pPr lvl="0" rtl="0" algn="ctr">
                        <a:lnSpc>
                          <a:spcPct val="115000"/>
                        </a:lnSpc>
                        <a:spcBef>
                          <a:spcPts val="0"/>
                        </a:spcBef>
                        <a:buNone/>
                      </a:pPr>
                      <a:r>
                        <a:t/>
                      </a:r>
                      <a:endParaRPr b="1" sz="1200">
                        <a:solidFill>
                          <a:srgbClr val="FFFFFF"/>
                        </a:solidFill>
                        <a:latin typeface="Calibri"/>
                        <a:ea typeface="Calibri"/>
                        <a:cs typeface="Calibri"/>
                        <a:sym typeface="Calibri"/>
                      </a:endParaRPr>
                    </a:p>
                    <a:p>
                      <a:pPr indent="-69850" lvl="0" marL="76200" marR="76200" rtl="0" algn="ctr">
                        <a:lnSpc>
                          <a:spcPct val="115000"/>
                        </a:lnSpc>
                        <a:spcBef>
                          <a:spcPts val="0"/>
                        </a:spcBef>
                        <a:buClr>
                          <a:schemeClr val="dk1"/>
                        </a:buClr>
                        <a:buSzPct val="91666"/>
                        <a:buFont typeface="Arial"/>
                        <a:buNone/>
                      </a:pPr>
                      <a:r>
                        <a:rPr b="1" lang="en" sz="1200">
                          <a:solidFill>
                            <a:schemeClr val="lt1"/>
                          </a:solidFill>
                        </a:rPr>
                        <a:t>Challenge Game Pop Screen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rowSpan="2" hMerge="1"/>
                <a:tc rowSpan="2" hMerge="1"/>
                <a:tc gridSpan="4">
                  <a:txBody>
                    <a:bodyPr>
                      <a:noAutofit/>
                    </a:bodyPr>
                    <a:lstStyle/>
                    <a:p>
                      <a:pPr lvl="0" rtl="0">
                        <a:lnSpc>
                          <a:spcPct val="115000"/>
                        </a:lnSpc>
                        <a:spcBef>
                          <a:spcPts val="0"/>
                        </a:spcBef>
                        <a:buNone/>
                      </a:pPr>
                      <a:r>
                        <a:rPr lang="en" sz="1000">
                          <a:solidFill>
                            <a:schemeClr val="lt1"/>
                          </a:solidFill>
                          <a:latin typeface="Calibri"/>
                          <a:ea typeface="Calibri"/>
                          <a:cs typeface="Calibri"/>
                          <a:sym typeface="Calibri"/>
                        </a:rPr>
                        <a:t>Software/Technology used: Xcode/WebStorm, React-Native libraries.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c hMerge="1"/>
              </a:tr>
              <a:tr h="411000">
                <a:tc gridSpan="3" vMerge="1"/>
                <a:tc hMerge="1" vMerge="1"/>
                <a:tc hMerge="1" vMerge="1"/>
                <a:tc gridSpan="4">
                  <a:txBody>
                    <a:bodyPr>
                      <a:noAutofit/>
                    </a:bodyPr>
                    <a:lstStyle/>
                    <a:p>
                      <a:pPr lvl="0" rtl="0">
                        <a:lnSpc>
                          <a:spcPct val="115000"/>
                        </a:lnSpc>
                        <a:spcBef>
                          <a:spcPts val="0"/>
                        </a:spcBef>
                        <a:buNone/>
                      </a:pPr>
                      <a:r>
                        <a:rPr lang="en" sz="1000">
                          <a:solidFill>
                            <a:schemeClr val="lt1"/>
                          </a:solidFill>
                        </a:rPr>
                        <a:t>Feasibility Evidence: Develop a prototype to implement a popup page which is a main page of the challenge game.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c hMerge="1"/>
              </a:tr>
              <a:tr h="335025">
                <a:tc gridSpan="3" rowSpan="2">
                  <a:txBody>
                    <a:bodyPr>
                      <a:noAutofit/>
                    </a:bodyPr>
                    <a:lstStyle/>
                    <a:p>
                      <a:pPr lvl="0" rtl="0" algn="ctr">
                        <a:lnSpc>
                          <a:spcPct val="115000"/>
                        </a:lnSpc>
                        <a:spcBef>
                          <a:spcPts val="0"/>
                        </a:spcBef>
                        <a:buNone/>
                      </a:pPr>
                      <a:r>
                        <a:t/>
                      </a:r>
                      <a:endParaRPr b="1" sz="1200">
                        <a:solidFill>
                          <a:srgbClr val="FFFFFF"/>
                        </a:solidFill>
                        <a:latin typeface="Calibri"/>
                        <a:ea typeface="Calibri"/>
                        <a:cs typeface="Calibri"/>
                        <a:sym typeface="Calibri"/>
                      </a:endParaRPr>
                    </a:p>
                    <a:p>
                      <a:pPr lvl="0" rtl="0" algn="ctr">
                        <a:lnSpc>
                          <a:spcPct val="115000"/>
                        </a:lnSpc>
                        <a:spcBef>
                          <a:spcPts val="0"/>
                        </a:spcBef>
                        <a:buNone/>
                      </a:pPr>
                      <a:r>
                        <a:rPr b="1" lang="en" sz="1200">
                          <a:solidFill>
                            <a:schemeClr val="lt1"/>
                          </a:solidFill>
                        </a:rPr>
                        <a:t>Time Complete </a:t>
                      </a:r>
                      <a:r>
                        <a:rPr b="1" lang="en" sz="1200">
                          <a:solidFill>
                            <a:srgbClr val="FFFFFF"/>
                          </a:solidFill>
                          <a:latin typeface="Calibri"/>
                          <a:ea typeface="Calibri"/>
                          <a:cs typeface="Calibri"/>
                          <a:sym typeface="Calibri"/>
                        </a:rPr>
                        <a:t>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rowSpan="2" hMerge="1"/>
                <a:tc rowSpan="2" hMerge="1"/>
                <a:tc gridSpan="4">
                  <a:txBody>
                    <a:bodyPr>
                      <a:noAutofit/>
                    </a:bodyPr>
                    <a:lstStyle/>
                    <a:p>
                      <a:pPr lvl="0" rtl="0">
                        <a:lnSpc>
                          <a:spcPct val="115000"/>
                        </a:lnSpc>
                        <a:spcBef>
                          <a:spcPts val="0"/>
                        </a:spcBef>
                        <a:buNone/>
                      </a:pPr>
                      <a:r>
                        <a:rPr lang="en" sz="1000">
                          <a:solidFill>
                            <a:schemeClr val="lt1"/>
                          </a:solidFill>
                          <a:latin typeface="Calibri"/>
                          <a:ea typeface="Calibri"/>
                          <a:cs typeface="Calibri"/>
                          <a:sym typeface="Calibri"/>
                        </a:rPr>
                        <a:t>Software/Technology used: Xcode/WebStorm, React-Native libraries.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hMerge="1"/>
                <a:tc hMerge="1"/>
              </a:tr>
              <a:tr h="579125">
                <a:tc gridSpan="3" vMerge="1"/>
                <a:tc hMerge="1" vMerge="1"/>
                <a:tc hMerge="1" vMerge="1"/>
                <a:tc gridSpan="4">
                  <a:txBody>
                    <a:bodyPr>
                      <a:noAutofit/>
                    </a:bodyPr>
                    <a:lstStyle/>
                    <a:p>
                      <a:pPr lvl="0" rtl="0">
                        <a:lnSpc>
                          <a:spcPct val="115000"/>
                        </a:lnSpc>
                        <a:spcBef>
                          <a:spcPts val="0"/>
                        </a:spcBef>
                        <a:buNone/>
                      </a:pPr>
                      <a:r>
                        <a:rPr lang="en" sz="1000">
                          <a:solidFill>
                            <a:schemeClr val="lt1"/>
                          </a:solidFill>
                        </a:rPr>
                        <a:t>Feasibility Evidence: Develop a prototype to display the remaining time of the challenge and counting how long the user has spent on his/her challenge game.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hMerge="1"/>
                <a:tc hMerge="1"/>
              </a:tr>
              <a:tr h="335025">
                <a:tc gridSpan="3" rowSpan="2">
                  <a:txBody>
                    <a:bodyPr>
                      <a:noAutofit/>
                    </a:bodyPr>
                    <a:lstStyle/>
                    <a:p>
                      <a:pPr lvl="0" rtl="0" algn="ctr">
                        <a:lnSpc>
                          <a:spcPct val="115000"/>
                        </a:lnSpc>
                        <a:spcBef>
                          <a:spcPts val="0"/>
                        </a:spcBef>
                        <a:buNone/>
                      </a:pPr>
                      <a:r>
                        <a:t/>
                      </a:r>
                      <a:endParaRPr b="1" sz="1200">
                        <a:solidFill>
                          <a:srgbClr val="FFFFFF"/>
                        </a:solidFill>
                        <a:latin typeface="Calibri"/>
                        <a:ea typeface="Calibri"/>
                        <a:cs typeface="Calibri"/>
                        <a:sym typeface="Calibri"/>
                      </a:endParaRPr>
                    </a:p>
                    <a:p>
                      <a:pPr indent="-69850" lvl="0" marL="76200" marR="76200" rtl="0" algn="ctr">
                        <a:lnSpc>
                          <a:spcPct val="115000"/>
                        </a:lnSpc>
                        <a:spcBef>
                          <a:spcPts val="0"/>
                        </a:spcBef>
                        <a:buClr>
                          <a:schemeClr val="dk1"/>
                        </a:buClr>
                        <a:buSzPct val="91666"/>
                        <a:buFont typeface="Arial"/>
                        <a:buNone/>
                      </a:pPr>
                      <a:r>
                        <a:rPr b="1" lang="en" sz="1200">
                          <a:solidFill>
                            <a:schemeClr val="lt1"/>
                          </a:solidFill>
                        </a:rPr>
                        <a:t>View, Approve or Cancel Challenge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rowSpan="2" hMerge="1"/>
                <a:tc rowSpan="2" hMerge="1"/>
                <a:tc gridSpan="4">
                  <a:txBody>
                    <a:bodyPr>
                      <a:noAutofit/>
                    </a:bodyPr>
                    <a:lstStyle/>
                    <a:p>
                      <a:pPr lvl="0" rtl="0">
                        <a:lnSpc>
                          <a:spcPct val="115000"/>
                        </a:lnSpc>
                        <a:spcBef>
                          <a:spcPts val="0"/>
                        </a:spcBef>
                        <a:buNone/>
                      </a:pPr>
                      <a:r>
                        <a:rPr lang="en" sz="1000">
                          <a:solidFill>
                            <a:schemeClr val="lt1"/>
                          </a:solidFill>
                          <a:latin typeface="Calibri"/>
                          <a:ea typeface="Calibri"/>
                          <a:cs typeface="Calibri"/>
                          <a:sym typeface="Calibri"/>
                        </a:rPr>
                        <a:t>Software/Technology used: Xcode/WebStorm, React-Native libraries.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c hMerge="1"/>
              </a:tr>
              <a:tr h="579125">
                <a:tc gridSpan="3" vMerge="1"/>
                <a:tc hMerge="1" vMerge="1"/>
                <a:tc hMerge="1" vMerge="1"/>
                <a:tc gridSpan="4">
                  <a:txBody>
                    <a:bodyPr>
                      <a:noAutofit/>
                    </a:bodyPr>
                    <a:lstStyle/>
                    <a:p>
                      <a:pPr lvl="0" rtl="0">
                        <a:lnSpc>
                          <a:spcPct val="115000"/>
                        </a:lnSpc>
                        <a:spcBef>
                          <a:spcPts val="0"/>
                        </a:spcBef>
                        <a:buNone/>
                      </a:pPr>
                      <a:r>
                        <a:rPr lang="en" sz="1000">
                          <a:solidFill>
                            <a:schemeClr val="lt1"/>
                          </a:solidFill>
                        </a:rPr>
                        <a:t>Feasibility Evidence: Develop a prototype to implement a function which user check if his/her friend has finished their challenge.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c hMerge="1"/>
              </a:tr>
            </a:tbl>
          </a:graphicData>
        </a:graphic>
      </p:graphicFrame>
      <p:sp>
        <p:nvSpPr>
          <p:cNvPr id="657" name="Shape 657"/>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56</a:t>
            </a:r>
          </a:p>
        </p:txBody>
      </p:sp>
      <p:sp>
        <p:nvSpPr>
          <p:cNvPr id="658" name="Shape 65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pic>
        <p:nvPicPr>
          <p:cNvPr id="663" name="Shape 663"/>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664" name="Shape 664"/>
          <p:cNvSpPr txBox="1"/>
          <p:nvPr/>
        </p:nvSpPr>
        <p:spPr>
          <a:xfrm>
            <a:off x="180200" y="0"/>
            <a:ext cx="5234700" cy="6276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Architecture Feasibility </a:t>
            </a:r>
          </a:p>
        </p:txBody>
      </p:sp>
      <p:pic>
        <p:nvPicPr>
          <p:cNvPr id="665" name="Shape 665"/>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666" name="Shape 666"/>
          <p:cNvGraphicFramePr/>
          <p:nvPr/>
        </p:nvGraphicFramePr>
        <p:xfrm>
          <a:off x="819163" y="783975"/>
          <a:ext cx="3000000" cy="3000000"/>
        </p:xfrm>
        <a:graphic>
          <a:graphicData uri="http://schemas.openxmlformats.org/drawingml/2006/table">
            <a:tbl>
              <a:tblPr>
                <a:noFill/>
                <a:tableStyleId>{16753F92-E573-4714-A354-03B6D90344ED}</a:tableStyleId>
              </a:tblPr>
              <a:tblGrid>
                <a:gridCol w="1401700"/>
                <a:gridCol w="1679325"/>
                <a:gridCol w="1494950"/>
                <a:gridCol w="822950"/>
                <a:gridCol w="2106750"/>
              </a:tblGrid>
              <a:tr h="356400">
                <a:tc gridSpan="5">
                  <a:txBody>
                    <a:bodyPr>
                      <a:noAutofit/>
                    </a:bodyPr>
                    <a:lstStyle/>
                    <a:p>
                      <a:pPr lvl="0" rtl="0" algn="ctr">
                        <a:lnSpc>
                          <a:spcPct val="115000"/>
                        </a:lnSpc>
                        <a:spcBef>
                          <a:spcPts val="0"/>
                        </a:spcBef>
                        <a:buNone/>
                      </a:pPr>
                      <a:r>
                        <a:rPr b="1" lang="en" sz="1800">
                          <a:solidFill>
                            <a:schemeClr val="lt1"/>
                          </a:solidFill>
                          <a:latin typeface="Calibri"/>
                          <a:ea typeface="Calibri"/>
                          <a:cs typeface="Calibri"/>
                          <a:sym typeface="Calibri"/>
                        </a:rPr>
                        <a:t>Capability </a:t>
                      </a:r>
                      <a:r>
                        <a:rPr b="1" lang="en" sz="1800">
                          <a:solidFill>
                            <a:schemeClr val="lt1"/>
                          </a:solidFill>
                          <a:latin typeface="Calibri"/>
                          <a:ea typeface="Calibri"/>
                          <a:cs typeface="Calibri"/>
                          <a:sym typeface="Calibri"/>
                        </a:rPr>
                        <a:t>Feasibility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c hMerge="1"/>
                <a:tc hMerge="1"/>
              </a:tr>
              <a:tr h="341625">
                <a:tc gridSpan="2" rowSpan="2">
                  <a:txBody>
                    <a:bodyPr>
                      <a:noAutofit/>
                    </a:bodyPr>
                    <a:lstStyle/>
                    <a:p>
                      <a:pPr lvl="0" rtl="0" algn="ctr">
                        <a:lnSpc>
                          <a:spcPct val="115000"/>
                        </a:lnSpc>
                        <a:spcBef>
                          <a:spcPts val="0"/>
                        </a:spcBef>
                        <a:buNone/>
                      </a:pPr>
                      <a:r>
                        <a:t/>
                      </a:r>
                      <a:endParaRPr b="1" sz="1200">
                        <a:solidFill>
                          <a:srgbClr val="FFFFFF"/>
                        </a:solidFill>
                        <a:latin typeface="Calibri"/>
                        <a:ea typeface="Calibri"/>
                        <a:cs typeface="Calibri"/>
                        <a:sym typeface="Calibri"/>
                      </a:endParaRPr>
                    </a:p>
                    <a:p>
                      <a:pPr indent="-69850" lvl="0" marL="76200" marR="76200" rtl="0" algn="ctr">
                        <a:lnSpc>
                          <a:spcPct val="115000"/>
                        </a:lnSpc>
                        <a:spcBef>
                          <a:spcPts val="0"/>
                        </a:spcBef>
                        <a:buClr>
                          <a:schemeClr val="dk1"/>
                        </a:buClr>
                        <a:buSzPct val="91666"/>
                        <a:buFont typeface="Arial"/>
                        <a:buNone/>
                      </a:pPr>
                      <a:r>
                        <a:rPr b="1" lang="en" sz="1200">
                          <a:solidFill>
                            <a:schemeClr val="lt1"/>
                          </a:solidFill>
                        </a:rPr>
                        <a:t>Challenge Game Suggestion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rowSpan="2" hMerge="1"/>
                <a:tc gridSpan="3">
                  <a:txBody>
                    <a:bodyPr>
                      <a:noAutofit/>
                    </a:bodyPr>
                    <a:lstStyle/>
                    <a:p>
                      <a:pPr lvl="0" rtl="0">
                        <a:lnSpc>
                          <a:spcPct val="115000"/>
                        </a:lnSpc>
                        <a:spcBef>
                          <a:spcPts val="0"/>
                        </a:spcBef>
                        <a:buNone/>
                      </a:pPr>
                      <a:r>
                        <a:rPr lang="en" sz="1000">
                          <a:solidFill>
                            <a:schemeClr val="lt1"/>
                          </a:solidFill>
                          <a:latin typeface="Calibri"/>
                          <a:ea typeface="Calibri"/>
                          <a:cs typeface="Calibri"/>
                          <a:sym typeface="Calibri"/>
                        </a:rPr>
                        <a:t>Software/Technology used: Xcode/WebStorm, React-Native libraries, Firebase.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r>
              <a:tr h="341625">
                <a:tc gridSpan="2" vMerge="1"/>
                <a:tc hMerge="1" vMerge="1"/>
                <a:tc gridSpan="3">
                  <a:txBody>
                    <a:bodyPr>
                      <a:noAutofit/>
                    </a:bodyPr>
                    <a:lstStyle/>
                    <a:p>
                      <a:pPr lvl="0" rtl="0">
                        <a:lnSpc>
                          <a:spcPct val="115000"/>
                        </a:lnSpc>
                        <a:spcBef>
                          <a:spcPts val="0"/>
                        </a:spcBef>
                        <a:buNone/>
                      </a:pPr>
                      <a:r>
                        <a:rPr lang="en" sz="1000">
                          <a:solidFill>
                            <a:schemeClr val="lt1"/>
                          </a:solidFill>
                        </a:rPr>
                        <a:t>Feasibility Evidence: Develop a prototype to implement challenge game suggestion.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r>
              <a:tr h="341625">
                <a:tc gridSpan="2" rowSpan="2">
                  <a:txBody>
                    <a:bodyPr>
                      <a:noAutofit/>
                    </a:bodyPr>
                    <a:lstStyle/>
                    <a:p>
                      <a:pPr lvl="0" rtl="0" algn="ctr">
                        <a:lnSpc>
                          <a:spcPct val="115000"/>
                        </a:lnSpc>
                        <a:spcBef>
                          <a:spcPts val="0"/>
                        </a:spcBef>
                        <a:buNone/>
                      </a:pPr>
                      <a:r>
                        <a:t/>
                      </a:r>
                      <a:endParaRPr b="1" sz="1200">
                        <a:solidFill>
                          <a:srgbClr val="FFFFFF"/>
                        </a:solidFill>
                        <a:latin typeface="Calibri"/>
                        <a:ea typeface="Calibri"/>
                        <a:cs typeface="Calibri"/>
                        <a:sym typeface="Calibri"/>
                      </a:endParaRPr>
                    </a:p>
                    <a:p>
                      <a:pPr indent="-69850" lvl="0" marL="76200" marR="76200" rtl="0" algn="ctr">
                        <a:lnSpc>
                          <a:spcPct val="115000"/>
                        </a:lnSpc>
                        <a:spcBef>
                          <a:spcPts val="0"/>
                        </a:spcBef>
                        <a:buClr>
                          <a:schemeClr val="dk1"/>
                        </a:buClr>
                        <a:buSzPct val="91666"/>
                        <a:buFont typeface="Arial"/>
                        <a:buNone/>
                      </a:pPr>
                      <a:r>
                        <a:rPr b="1" lang="en" sz="1200">
                          <a:solidFill>
                            <a:schemeClr val="lt1"/>
                          </a:solidFill>
                        </a:rPr>
                        <a:t>Further 5 Days Daily Challenge Content Post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rowSpan="2" hMerge="1"/>
                <a:tc gridSpan="3">
                  <a:txBody>
                    <a:bodyPr>
                      <a:noAutofit/>
                    </a:bodyPr>
                    <a:lstStyle/>
                    <a:p>
                      <a:pPr lvl="0" rtl="0">
                        <a:lnSpc>
                          <a:spcPct val="115000"/>
                        </a:lnSpc>
                        <a:spcBef>
                          <a:spcPts val="0"/>
                        </a:spcBef>
                        <a:buNone/>
                      </a:pPr>
                      <a:r>
                        <a:rPr lang="en" sz="1000">
                          <a:solidFill>
                            <a:schemeClr val="lt1"/>
                          </a:solidFill>
                          <a:latin typeface="Calibri"/>
                          <a:ea typeface="Calibri"/>
                          <a:cs typeface="Calibri"/>
                          <a:sym typeface="Calibri"/>
                        </a:rPr>
                        <a:t>Software/Technology used: Xcode/WebStorm, React-Native libraries, Firebase.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hMerge="1"/>
              </a:tr>
              <a:tr h="341625">
                <a:tc gridSpan="2" vMerge="1"/>
                <a:tc hMerge="1" vMerge="1"/>
                <a:tc gridSpan="3">
                  <a:txBody>
                    <a:bodyPr>
                      <a:noAutofit/>
                    </a:bodyPr>
                    <a:lstStyle/>
                    <a:p>
                      <a:pPr lvl="0" rtl="0">
                        <a:lnSpc>
                          <a:spcPct val="115000"/>
                        </a:lnSpc>
                        <a:spcBef>
                          <a:spcPts val="0"/>
                        </a:spcBef>
                        <a:buNone/>
                      </a:pPr>
                      <a:r>
                        <a:rPr lang="en" sz="1000">
                          <a:solidFill>
                            <a:schemeClr val="lt1"/>
                          </a:solidFill>
                        </a:rPr>
                        <a:t>Feasibility Evidence: Develop a prototype to implement Further 5 Days Daily Challenge Content Post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hMerge="1"/>
              </a:tr>
              <a:tr h="341625">
                <a:tc gridSpan="2" rowSpan="2">
                  <a:txBody>
                    <a:bodyPr>
                      <a:noAutofit/>
                    </a:bodyPr>
                    <a:lstStyle/>
                    <a:p>
                      <a:pPr lvl="0" rtl="0" algn="ctr">
                        <a:lnSpc>
                          <a:spcPct val="115000"/>
                        </a:lnSpc>
                        <a:spcBef>
                          <a:spcPts val="0"/>
                        </a:spcBef>
                        <a:buNone/>
                      </a:pPr>
                      <a:r>
                        <a:t/>
                      </a:r>
                      <a:endParaRPr b="1" sz="1200">
                        <a:solidFill>
                          <a:srgbClr val="FFFFFF"/>
                        </a:solidFill>
                        <a:latin typeface="Calibri"/>
                        <a:ea typeface="Calibri"/>
                        <a:cs typeface="Calibri"/>
                        <a:sym typeface="Calibri"/>
                      </a:endParaRPr>
                    </a:p>
                    <a:p>
                      <a:pPr indent="-69850" lvl="0" marL="76200" marR="76200" rtl="0" algn="ctr">
                        <a:lnSpc>
                          <a:spcPct val="115000"/>
                        </a:lnSpc>
                        <a:spcBef>
                          <a:spcPts val="0"/>
                        </a:spcBef>
                        <a:buClr>
                          <a:schemeClr val="dk1"/>
                        </a:buClr>
                        <a:buSzPct val="91666"/>
                        <a:buFont typeface="Arial"/>
                        <a:buNone/>
                      </a:pPr>
                      <a:r>
                        <a:rPr b="1" lang="en" sz="1200">
                          <a:solidFill>
                            <a:schemeClr val="lt1"/>
                          </a:solidFill>
                        </a:rPr>
                        <a:t>Notification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rowSpan="2" hMerge="1"/>
                <a:tc gridSpan="3">
                  <a:txBody>
                    <a:bodyPr>
                      <a:noAutofit/>
                    </a:bodyPr>
                    <a:lstStyle/>
                    <a:p>
                      <a:pPr lvl="0" rtl="0">
                        <a:lnSpc>
                          <a:spcPct val="115000"/>
                        </a:lnSpc>
                        <a:spcBef>
                          <a:spcPts val="0"/>
                        </a:spcBef>
                        <a:buNone/>
                      </a:pPr>
                      <a:r>
                        <a:rPr lang="en" sz="1000">
                          <a:solidFill>
                            <a:schemeClr val="lt1"/>
                          </a:solidFill>
                          <a:latin typeface="Calibri"/>
                          <a:ea typeface="Calibri"/>
                          <a:cs typeface="Calibri"/>
                          <a:sym typeface="Calibri"/>
                        </a:rPr>
                        <a:t>Software/Technology used: Xcode/WebStorm, React-Native libraries.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r>
              <a:tr h="341625">
                <a:tc gridSpan="2" vMerge="1"/>
                <a:tc hMerge="1" vMerge="1"/>
                <a:tc gridSpan="3">
                  <a:txBody>
                    <a:bodyPr>
                      <a:noAutofit/>
                    </a:bodyPr>
                    <a:lstStyle/>
                    <a:p>
                      <a:pPr lvl="0" rtl="0">
                        <a:lnSpc>
                          <a:spcPct val="115000"/>
                        </a:lnSpc>
                        <a:spcBef>
                          <a:spcPts val="0"/>
                        </a:spcBef>
                        <a:buNone/>
                      </a:pPr>
                      <a:r>
                        <a:rPr lang="en" sz="1000">
                          <a:solidFill>
                            <a:schemeClr val="lt1"/>
                          </a:solidFill>
                        </a:rPr>
                        <a:t>Feasibility Evidence: Develop a prototype to implement Notification system</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r>
            </a:tbl>
          </a:graphicData>
        </a:graphic>
      </p:graphicFrame>
      <p:sp>
        <p:nvSpPr>
          <p:cNvPr id="667" name="Shape 667"/>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57</a:t>
            </a:r>
          </a:p>
        </p:txBody>
      </p:sp>
      <p:sp>
        <p:nvSpPr>
          <p:cNvPr id="668" name="Shape 66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pic>
        <p:nvPicPr>
          <p:cNvPr id="673" name="Shape 673"/>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674" name="Shape 674"/>
          <p:cNvSpPr txBox="1"/>
          <p:nvPr/>
        </p:nvSpPr>
        <p:spPr>
          <a:xfrm>
            <a:off x="180200" y="0"/>
            <a:ext cx="5234700" cy="6276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Personna</a:t>
            </a:r>
            <a:r>
              <a:rPr lang="en" sz="3000">
                <a:solidFill>
                  <a:srgbClr val="FFFFFF"/>
                </a:solidFill>
                <a:latin typeface="Arial Rounded"/>
                <a:ea typeface="Arial Rounded"/>
                <a:cs typeface="Arial Rounded"/>
                <a:sym typeface="Arial Rounded"/>
              </a:rPr>
              <a:t> </a:t>
            </a:r>
          </a:p>
        </p:txBody>
      </p:sp>
      <p:pic>
        <p:nvPicPr>
          <p:cNvPr id="675" name="Shape 675"/>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676" name="Shape 676"/>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58</a:t>
            </a:r>
          </a:p>
        </p:txBody>
      </p:sp>
      <p:pic>
        <p:nvPicPr>
          <p:cNvPr id="677" name="Shape 677"/>
          <p:cNvPicPr preferRelativeResize="0"/>
          <p:nvPr/>
        </p:nvPicPr>
        <p:blipFill>
          <a:blip r:embed="rId5">
            <a:alphaModFix/>
          </a:blip>
          <a:stretch>
            <a:fillRect/>
          </a:stretch>
        </p:blipFill>
        <p:spPr>
          <a:xfrm>
            <a:off x="635075" y="1004950"/>
            <a:ext cx="2236575" cy="3068800"/>
          </a:xfrm>
          <a:prstGeom prst="rect">
            <a:avLst/>
          </a:prstGeom>
          <a:noFill/>
          <a:ln>
            <a:noFill/>
          </a:ln>
        </p:spPr>
      </p:pic>
      <p:sp>
        <p:nvSpPr>
          <p:cNvPr id="678" name="Shape 678"/>
          <p:cNvSpPr txBox="1"/>
          <p:nvPr/>
        </p:nvSpPr>
        <p:spPr>
          <a:xfrm>
            <a:off x="3090400" y="1062513"/>
            <a:ext cx="3598200" cy="2863500"/>
          </a:xfrm>
          <a:prstGeom prst="rect">
            <a:avLst/>
          </a:prstGeom>
          <a:noFill/>
          <a:ln>
            <a:noFill/>
          </a:ln>
        </p:spPr>
        <p:txBody>
          <a:bodyPr anchorCtr="0" anchor="t" bIns="91425" lIns="91425" rIns="91425" wrap="square" tIns="91425">
            <a:noAutofit/>
          </a:bodyPr>
          <a:lstStyle/>
          <a:p>
            <a:pPr indent="-228600" lvl="0" marL="457200">
              <a:spcBef>
                <a:spcPts val="0"/>
              </a:spcBef>
              <a:buClr>
                <a:schemeClr val="lt1"/>
              </a:buClr>
              <a:buChar char="●"/>
            </a:pPr>
            <a:r>
              <a:rPr lang="en">
                <a:solidFill>
                  <a:schemeClr val="lt1"/>
                </a:solidFill>
              </a:rPr>
              <a:t>Name: Annie</a:t>
            </a:r>
          </a:p>
          <a:p>
            <a:pPr indent="-228600" lvl="0" marL="457200">
              <a:spcBef>
                <a:spcPts val="0"/>
              </a:spcBef>
              <a:buClr>
                <a:schemeClr val="lt1"/>
              </a:buClr>
              <a:buChar char="●"/>
            </a:pPr>
            <a:r>
              <a:rPr lang="en">
                <a:solidFill>
                  <a:schemeClr val="lt1"/>
                </a:solidFill>
              </a:rPr>
              <a:t>Age: 22</a:t>
            </a:r>
          </a:p>
          <a:p>
            <a:pPr indent="-228600" lvl="0" marL="457200">
              <a:spcBef>
                <a:spcPts val="0"/>
              </a:spcBef>
              <a:buClr>
                <a:schemeClr val="lt1"/>
              </a:buClr>
              <a:buChar char="●"/>
            </a:pPr>
            <a:r>
              <a:rPr lang="en">
                <a:solidFill>
                  <a:schemeClr val="lt1"/>
                </a:solidFill>
              </a:rPr>
              <a:t>g</a:t>
            </a:r>
            <a:r>
              <a:rPr lang="en">
                <a:solidFill>
                  <a:schemeClr val="lt1"/>
                </a:solidFill>
              </a:rPr>
              <a:t>ender : Female</a:t>
            </a:r>
          </a:p>
          <a:p>
            <a:pPr indent="-228600" lvl="0" marL="457200">
              <a:spcBef>
                <a:spcPts val="0"/>
              </a:spcBef>
              <a:buClr>
                <a:schemeClr val="lt1"/>
              </a:buClr>
              <a:buChar char="●"/>
            </a:pPr>
            <a:r>
              <a:rPr lang="en">
                <a:solidFill>
                  <a:schemeClr val="lt1"/>
                </a:solidFill>
              </a:rPr>
              <a:t>Location: near USC campus</a:t>
            </a:r>
          </a:p>
          <a:p>
            <a:pPr indent="-228600" lvl="0" marL="457200">
              <a:spcBef>
                <a:spcPts val="0"/>
              </a:spcBef>
              <a:buClr>
                <a:schemeClr val="lt1"/>
              </a:buClr>
              <a:buChar char="●"/>
            </a:pPr>
            <a:r>
              <a:rPr lang="en">
                <a:solidFill>
                  <a:schemeClr val="lt1"/>
                </a:solidFill>
              </a:rPr>
              <a:t>Motivation/User scenario: Annie is a 22 years old </a:t>
            </a:r>
            <a:r>
              <a:rPr lang="en">
                <a:solidFill>
                  <a:schemeClr val="lt1"/>
                </a:solidFill>
              </a:rPr>
              <a:t>senior</a:t>
            </a:r>
            <a:r>
              <a:rPr lang="en">
                <a:solidFill>
                  <a:schemeClr val="lt1"/>
                </a:solidFill>
              </a:rPr>
              <a:t> and she has a lot of friends. She wants to maintain her friendship with her friends through challenge game.</a:t>
            </a:r>
          </a:p>
          <a:p>
            <a:pPr indent="-228600" lvl="0" marL="457200">
              <a:spcBef>
                <a:spcPts val="0"/>
              </a:spcBef>
              <a:buClr>
                <a:schemeClr val="lt1"/>
              </a:buClr>
              <a:buChar char="●"/>
            </a:pPr>
            <a:r>
              <a:rPr lang="en">
                <a:solidFill>
                  <a:schemeClr val="lt1"/>
                </a:solidFill>
              </a:rPr>
              <a:t>Computer literacy/technical lifestyles:</a:t>
            </a:r>
          </a:p>
          <a:p>
            <a:pPr indent="0" lvl="0" marL="457200">
              <a:spcBef>
                <a:spcPts val="0"/>
              </a:spcBef>
              <a:buNone/>
            </a:pPr>
            <a:r>
              <a:rPr lang="en">
                <a:solidFill>
                  <a:schemeClr val="lt1"/>
                </a:solidFill>
              </a:rPr>
              <a:t>Annie uses her iPhone everyday for texting, calling and sending emails.</a:t>
            </a:r>
          </a:p>
        </p:txBody>
      </p:sp>
      <p:sp>
        <p:nvSpPr>
          <p:cNvPr id="679" name="Shape 679"/>
          <p:cNvSpPr txBox="1"/>
          <p:nvPr/>
        </p:nvSpPr>
        <p:spPr>
          <a:xfrm>
            <a:off x="635075" y="4138575"/>
            <a:ext cx="3425400" cy="263400"/>
          </a:xfrm>
          <a:prstGeom prst="rect">
            <a:avLst/>
          </a:prstGeom>
          <a:noFill/>
          <a:ln>
            <a:noFill/>
          </a:ln>
        </p:spPr>
        <p:txBody>
          <a:bodyPr anchorCtr="0" anchor="t" bIns="91425" lIns="91425" rIns="91425" wrap="square" tIns="91425">
            <a:noAutofit/>
          </a:bodyPr>
          <a:lstStyle/>
          <a:p>
            <a:pPr lvl="0">
              <a:spcBef>
                <a:spcPts val="0"/>
              </a:spcBef>
              <a:buNone/>
            </a:pPr>
            <a:r>
              <a:rPr lang="en" sz="600"/>
              <a:t>Copied by google image</a:t>
            </a:r>
          </a:p>
        </p:txBody>
      </p:sp>
      <p:sp>
        <p:nvSpPr>
          <p:cNvPr id="680" name="Shape 68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Shape 110"/>
          <p:cNvSpPr txBox="1"/>
          <p:nvPr>
            <p:ph type="ctrTitle"/>
          </p:nvPr>
        </p:nvSpPr>
        <p:spPr>
          <a:xfrm>
            <a:off x="311708" y="744575"/>
            <a:ext cx="8520600" cy="2052600"/>
          </a:xfrm>
          <a:prstGeom prst="rect">
            <a:avLst/>
          </a:prstGeom>
        </p:spPr>
        <p:txBody>
          <a:bodyPr anchorCtr="0" anchor="b" bIns="91425" lIns="91425" rIns="91425" wrap="square" tIns="91425">
            <a:noAutofit/>
          </a:bodyPr>
          <a:lstStyle/>
          <a:p>
            <a:pPr lvl="0" rtl="0">
              <a:spcBef>
                <a:spcPts val="0"/>
              </a:spcBef>
              <a:buNone/>
            </a:pPr>
            <a:r>
              <a:t/>
            </a:r>
            <a:endParaRPr/>
          </a:p>
        </p:txBody>
      </p:sp>
      <p:sp>
        <p:nvSpPr>
          <p:cNvPr id="111" name="Shape 111"/>
          <p:cNvSpPr txBox="1"/>
          <p:nvPr>
            <p:ph idx="1" type="subTitle"/>
          </p:nvPr>
        </p:nvSpPr>
        <p:spPr>
          <a:xfrm>
            <a:off x="311700" y="2834125"/>
            <a:ext cx="8520600" cy="792600"/>
          </a:xfrm>
          <a:prstGeom prst="rect">
            <a:avLst/>
          </a:prstGeom>
        </p:spPr>
        <p:txBody>
          <a:bodyPr anchorCtr="0" anchor="t" bIns="91425" lIns="91425" rIns="91425" wrap="square" tIns="91425">
            <a:noAutofit/>
          </a:bodyPr>
          <a:lstStyle/>
          <a:p>
            <a:pPr lvl="0" rtl="0">
              <a:spcBef>
                <a:spcPts val="0"/>
              </a:spcBef>
              <a:buNone/>
            </a:pPr>
            <a:r>
              <a:t/>
            </a:r>
            <a:endParaRPr/>
          </a:p>
        </p:txBody>
      </p:sp>
      <p:pic>
        <p:nvPicPr>
          <p:cNvPr id="112" name="Shape 112"/>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113" name="Shape 113"/>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114" name="Shape 114"/>
          <p:cNvSpPr txBox="1"/>
          <p:nvPr/>
        </p:nvSpPr>
        <p:spPr>
          <a:xfrm>
            <a:off x="180200" y="0"/>
            <a:ext cx="7818600" cy="6447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 Operational Risk and Mitigations  </a:t>
            </a:r>
          </a:p>
        </p:txBody>
      </p:sp>
      <p:sp>
        <p:nvSpPr>
          <p:cNvPr id="115" name="Shape 115"/>
          <p:cNvSpPr txBox="1"/>
          <p:nvPr/>
        </p:nvSpPr>
        <p:spPr>
          <a:xfrm>
            <a:off x="334700" y="758200"/>
            <a:ext cx="8497500" cy="3678300"/>
          </a:xfrm>
          <a:prstGeom prst="rect">
            <a:avLst/>
          </a:prstGeom>
          <a:noFill/>
          <a:ln>
            <a:noFill/>
          </a:ln>
        </p:spPr>
        <p:txBody>
          <a:bodyPr anchorCtr="0" anchor="t" bIns="91425" lIns="91425" rIns="91425" wrap="square" tIns="91425">
            <a:noAutofit/>
          </a:bodyPr>
          <a:lstStyle/>
          <a:p>
            <a:pPr indent="-342900" lvl="0" marL="457200" rtl="0">
              <a:spcBef>
                <a:spcPts val="0"/>
              </a:spcBef>
              <a:buClr>
                <a:srgbClr val="FFFFFF"/>
              </a:buClr>
              <a:buSzPct val="100000"/>
              <a:buFont typeface="Arial Rounded"/>
              <a:buChar char="-"/>
            </a:pPr>
            <a:r>
              <a:rPr lang="en" sz="1800">
                <a:solidFill>
                  <a:srgbClr val="FFFFFF"/>
                </a:solidFill>
                <a:latin typeface="Arial Rounded"/>
                <a:ea typeface="Arial Rounded"/>
                <a:cs typeface="Arial Rounded"/>
                <a:sym typeface="Arial Rounded"/>
              </a:rPr>
              <a:t>Risks</a:t>
            </a:r>
          </a:p>
          <a:p>
            <a:pPr indent="-342900" lvl="1" marL="914400" rtl="0">
              <a:spcBef>
                <a:spcPts val="0"/>
              </a:spcBef>
              <a:buClr>
                <a:srgbClr val="FFFFFF"/>
              </a:buClr>
              <a:buSzPct val="100000"/>
              <a:buFont typeface="Arial Rounded"/>
              <a:buChar char="-"/>
            </a:pPr>
            <a:r>
              <a:rPr lang="en" sz="1800">
                <a:solidFill>
                  <a:srgbClr val="FFFFFF"/>
                </a:solidFill>
                <a:latin typeface="Arial Rounded"/>
                <a:ea typeface="Arial Rounded"/>
                <a:cs typeface="Arial Rounded"/>
                <a:sym typeface="Arial Rounded"/>
              </a:rPr>
              <a:t>Risk through long-distance and inner group development. </a:t>
            </a:r>
          </a:p>
          <a:p>
            <a:pPr indent="-342900" lvl="1" marL="914400" rtl="0">
              <a:spcBef>
                <a:spcPts val="0"/>
              </a:spcBef>
              <a:buClr>
                <a:srgbClr val="FFFFFF"/>
              </a:buClr>
              <a:buSzPct val="100000"/>
              <a:buFont typeface="Arial Rounded"/>
              <a:buChar char="-"/>
            </a:pPr>
            <a:r>
              <a:rPr lang="en" sz="1800">
                <a:solidFill>
                  <a:srgbClr val="FFFFFF"/>
                </a:solidFill>
                <a:latin typeface="Arial Rounded"/>
                <a:ea typeface="Arial Rounded"/>
                <a:cs typeface="Arial Rounded"/>
                <a:sym typeface="Arial Rounded"/>
              </a:rPr>
              <a:t>Operational risk from clarification/communication among different branches of developers (Front/Backend)</a:t>
            </a:r>
          </a:p>
          <a:p>
            <a:pPr indent="-342900" lvl="1" marL="914400" rtl="0">
              <a:spcBef>
                <a:spcPts val="0"/>
              </a:spcBef>
              <a:buClr>
                <a:srgbClr val="FFFFFF"/>
              </a:buClr>
              <a:buSzPct val="100000"/>
              <a:buFont typeface="Arial Rounded"/>
              <a:buChar char="-"/>
            </a:pPr>
            <a:r>
              <a:rPr lang="en" sz="1800">
                <a:solidFill>
                  <a:srgbClr val="FFFFFF"/>
                </a:solidFill>
                <a:latin typeface="Arial Rounded"/>
                <a:ea typeface="Arial Rounded"/>
                <a:cs typeface="Arial Rounded"/>
                <a:sym typeface="Arial Rounded"/>
              </a:rPr>
              <a:t>Slight deficiencies in experience with certain technologies and methods of development</a:t>
            </a:r>
          </a:p>
          <a:p>
            <a:pPr indent="-342900" lvl="0" marL="457200" rtl="0">
              <a:spcBef>
                <a:spcPts val="0"/>
              </a:spcBef>
              <a:buClr>
                <a:srgbClr val="FFFFFF"/>
              </a:buClr>
              <a:buSzPct val="100000"/>
              <a:buFont typeface="Arial Rounded"/>
              <a:buChar char="-"/>
            </a:pPr>
            <a:r>
              <a:rPr lang="en" sz="1800">
                <a:solidFill>
                  <a:srgbClr val="FFFFFF"/>
                </a:solidFill>
                <a:latin typeface="Arial Rounded"/>
                <a:ea typeface="Arial Rounded"/>
                <a:cs typeface="Arial Rounded"/>
                <a:sym typeface="Arial Rounded"/>
              </a:rPr>
              <a:t>Mitigations</a:t>
            </a:r>
          </a:p>
          <a:p>
            <a:pPr indent="-342900" lvl="1" marL="914400" rtl="0">
              <a:spcBef>
                <a:spcPts val="0"/>
              </a:spcBef>
              <a:buClr>
                <a:srgbClr val="FFFFFF"/>
              </a:buClr>
              <a:buSzPct val="100000"/>
              <a:buFont typeface="Arial Rounded"/>
              <a:buChar char="-"/>
            </a:pPr>
            <a:r>
              <a:rPr lang="en" sz="1800">
                <a:solidFill>
                  <a:srgbClr val="FFFFFF"/>
                </a:solidFill>
                <a:latin typeface="Arial Rounded"/>
                <a:ea typeface="Arial Rounded"/>
                <a:cs typeface="Arial Rounded"/>
                <a:sym typeface="Arial Rounded"/>
              </a:rPr>
              <a:t>Weekly meetings and reviews among members of the group and developing self explaining code.</a:t>
            </a:r>
          </a:p>
          <a:p>
            <a:pPr indent="-342900" lvl="1" marL="914400" rtl="0">
              <a:spcBef>
                <a:spcPts val="0"/>
              </a:spcBef>
              <a:buClr>
                <a:srgbClr val="FFFFFF"/>
              </a:buClr>
              <a:buSzPct val="100000"/>
              <a:buFont typeface="Arial Rounded"/>
              <a:buChar char="-"/>
            </a:pPr>
            <a:r>
              <a:rPr lang="en" sz="1800">
                <a:solidFill>
                  <a:srgbClr val="FFFFFF"/>
                </a:solidFill>
                <a:latin typeface="Arial Rounded"/>
                <a:ea typeface="Arial Rounded"/>
                <a:cs typeface="Arial Rounded"/>
                <a:sym typeface="Arial Rounded"/>
              </a:rPr>
              <a:t>Task assigning through Jira </a:t>
            </a:r>
            <a:r>
              <a:rPr lang="en" sz="1800">
                <a:solidFill>
                  <a:srgbClr val="FFFFFF"/>
                </a:solidFill>
                <a:latin typeface="Arial Rounded"/>
                <a:ea typeface="Arial Rounded"/>
                <a:cs typeface="Arial Rounded"/>
                <a:sym typeface="Arial Rounded"/>
              </a:rPr>
              <a:t>Tickets</a:t>
            </a:r>
          </a:p>
          <a:p>
            <a:pPr indent="-342900" lvl="1" marL="914400" rtl="0">
              <a:spcBef>
                <a:spcPts val="0"/>
              </a:spcBef>
              <a:buClr>
                <a:srgbClr val="FFFFFF"/>
              </a:buClr>
              <a:buSzPct val="100000"/>
              <a:buFont typeface="Arial Rounded"/>
              <a:buChar char="-"/>
            </a:pPr>
            <a:r>
              <a:rPr lang="en" sz="1800">
                <a:solidFill>
                  <a:srgbClr val="FFFFFF"/>
                </a:solidFill>
                <a:latin typeface="Arial Rounded"/>
                <a:ea typeface="Arial Rounded"/>
                <a:cs typeface="Arial Rounded"/>
                <a:sym typeface="Arial Rounded"/>
              </a:rPr>
              <a:t>Organize/refactor modules </a:t>
            </a:r>
          </a:p>
          <a:p>
            <a:pPr indent="-342900" lvl="1" marL="914400" rtl="0">
              <a:spcBef>
                <a:spcPts val="0"/>
              </a:spcBef>
              <a:buClr>
                <a:srgbClr val="FFFFFF"/>
              </a:buClr>
              <a:buSzPct val="100000"/>
              <a:buFont typeface="Arial Rounded"/>
              <a:buChar char="-"/>
            </a:pPr>
            <a:r>
              <a:rPr lang="en" sz="1800">
                <a:solidFill>
                  <a:srgbClr val="FFFFFF"/>
                </a:solidFill>
                <a:latin typeface="Arial Rounded"/>
                <a:ea typeface="Arial Rounded"/>
                <a:cs typeface="Arial Rounded"/>
                <a:sym typeface="Arial Rounded"/>
              </a:rPr>
              <a:t>Peer Programming to enable self-learning among the group. Mitigate the risk so that lack of experience with a technology will not disrupt development or longate development  </a:t>
            </a:r>
          </a:p>
        </p:txBody>
      </p:sp>
      <p:sp>
        <p:nvSpPr>
          <p:cNvPr id="116" name="Shape 116"/>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6</a:t>
            </a:r>
          </a:p>
        </p:txBody>
      </p:sp>
      <p:sp>
        <p:nvSpPr>
          <p:cNvPr id="117" name="Shape 11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pic>
        <p:nvPicPr>
          <p:cNvPr id="685" name="Shape 685"/>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686" name="Shape 686"/>
          <p:cNvSpPr txBox="1"/>
          <p:nvPr/>
        </p:nvSpPr>
        <p:spPr>
          <a:xfrm>
            <a:off x="180200" y="0"/>
            <a:ext cx="5234700" cy="627600"/>
          </a:xfrm>
          <a:prstGeom prst="rect">
            <a:avLst/>
          </a:prstGeom>
          <a:noFill/>
          <a:ln>
            <a:noFill/>
          </a:ln>
        </p:spPr>
        <p:txBody>
          <a:bodyPr anchorCtr="0" anchor="ctr" bIns="91425" lIns="91425" rIns="91425" wrap="square" tIns="91425">
            <a:noAutofit/>
          </a:bodyPr>
          <a:lstStyle/>
          <a:p>
            <a:pPr lvl="0" rtl="0">
              <a:spcBef>
                <a:spcPts val="0"/>
              </a:spcBef>
              <a:buClr>
                <a:srgbClr val="000000"/>
              </a:buClr>
              <a:buSzPct val="36666"/>
              <a:buFont typeface="Arial"/>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chemeClr val="lt1"/>
                </a:solidFill>
                <a:latin typeface="Arial Rounded"/>
                <a:ea typeface="Arial Rounded"/>
                <a:cs typeface="Arial Rounded"/>
                <a:sym typeface="Arial Rounded"/>
              </a:rPr>
              <a:t>Personna</a:t>
            </a:r>
            <a:r>
              <a:rPr lang="en" sz="3000">
                <a:solidFill>
                  <a:srgbClr val="FFFFFF"/>
                </a:solidFill>
                <a:latin typeface="Arial Rounded"/>
                <a:ea typeface="Arial Rounded"/>
                <a:cs typeface="Arial Rounded"/>
                <a:sym typeface="Arial Rounded"/>
              </a:rPr>
              <a:t> </a:t>
            </a:r>
          </a:p>
        </p:txBody>
      </p:sp>
      <p:pic>
        <p:nvPicPr>
          <p:cNvPr id="687" name="Shape 687"/>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688" name="Shape 688"/>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59</a:t>
            </a:r>
          </a:p>
        </p:txBody>
      </p:sp>
      <p:pic>
        <p:nvPicPr>
          <p:cNvPr id="689" name="Shape 689"/>
          <p:cNvPicPr preferRelativeResize="0"/>
          <p:nvPr/>
        </p:nvPicPr>
        <p:blipFill>
          <a:blip r:embed="rId5">
            <a:alphaModFix/>
          </a:blip>
          <a:stretch>
            <a:fillRect/>
          </a:stretch>
        </p:blipFill>
        <p:spPr>
          <a:xfrm>
            <a:off x="605925" y="1000500"/>
            <a:ext cx="2570950" cy="2856750"/>
          </a:xfrm>
          <a:prstGeom prst="rect">
            <a:avLst/>
          </a:prstGeom>
          <a:noFill/>
          <a:ln>
            <a:noFill/>
          </a:ln>
        </p:spPr>
      </p:pic>
      <p:sp>
        <p:nvSpPr>
          <p:cNvPr id="690" name="Shape 690"/>
          <p:cNvSpPr txBox="1"/>
          <p:nvPr/>
        </p:nvSpPr>
        <p:spPr>
          <a:xfrm>
            <a:off x="3338975" y="970700"/>
            <a:ext cx="3349800" cy="3047100"/>
          </a:xfrm>
          <a:prstGeom prst="rect">
            <a:avLst/>
          </a:prstGeom>
          <a:noFill/>
          <a:ln>
            <a:noFill/>
          </a:ln>
        </p:spPr>
        <p:txBody>
          <a:bodyPr anchorCtr="0" anchor="t" bIns="91425" lIns="91425" rIns="91425" wrap="square" tIns="91425">
            <a:noAutofit/>
          </a:bodyPr>
          <a:lstStyle/>
          <a:p>
            <a:pPr indent="-228600" lvl="0" marL="457200">
              <a:spcBef>
                <a:spcPts val="0"/>
              </a:spcBef>
              <a:buClr>
                <a:schemeClr val="lt1"/>
              </a:buClr>
              <a:buChar char="●"/>
            </a:pPr>
            <a:r>
              <a:rPr lang="en">
                <a:solidFill>
                  <a:schemeClr val="lt1"/>
                </a:solidFill>
              </a:rPr>
              <a:t>Name: Jason</a:t>
            </a:r>
          </a:p>
          <a:p>
            <a:pPr indent="-228600" lvl="0" marL="457200">
              <a:spcBef>
                <a:spcPts val="0"/>
              </a:spcBef>
              <a:buClr>
                <a:schemeClr val="lt1"/>
              </a:buClr>
              <a:buChar char="●"/>
            </a:pPr>
            <a:r>
              <a:rPr lang="en">
                <a:solidFill>
                  <a:schemeClr val="lt1"/>
                </a:solidFill>
              </a:rPr>
              <a:t>Age: 18</a:t>
            </a:r>
          </a:p>
          <a:p>
            <a:pPr indent="-228600" lvl="0" marL="457200">
              <a:spcBef>
                <a:spcPts val="0"/>
              </a:spcBef>
              <a:buClr>
                <a:schemeClr val="lt1"/>
              </a:buClr>
              <a:buChar char="●"/>
            </a:pPr>
            <a:r>
              <a:rPr lang="en">
                <a:solidFill>
                  <a:schemeClr val="lt1"/>
                </a:solidFill>
              </a:rPr>
              <a:t>Gender: Male</a:t>
            </a:r>
          </a:p>
          <a:p>
            <a:pPr indent="-228600" lvl="0" marL="457200">
              <a:spcBef>
                <a:spcPts val="0"/>
              </a:spcBef>
              <a:buClr>
                <a:schemeClr val="lt1"/>
              </a:buClr>
              <a:buChar char="●"/>
            </a:pPr>
            <a:r>
              <a:rPr lang="en">
                <a:solidFill>
                  <a:schemeClr val="lt1"/>
                </a:solidFill>
              </a:rPr>
              <a:t>Location: near USC campus</a:t>
            </a:r>
          </a:p>
          <a:p>
            <a:pPr indent="-228600" lvl="0" marL="457200">
              <a:spcBef>
                <a:spcPts val="0"/>
              </a:spcBef>
              <a:buClr>
                <a:schemeClr val="lt1"/>
              </a:buClr>
              <a:buChar char="●"/>
            </a:pPr>
            <a:r>
              <a:rPr lang="en">
                <a:solidFill>
                  <a:schemeClr val="lt1"/>
                </a:solidFill>
              </a:rPr>
              <a:t>Motivation/user scenario: Jason is a 18 years old freshman who wants to get involved in his </a:t>
            </a:r>
            <a:r>
              <a:rPr lang="en">
                <a:solidFill>
                  <a:schemeClr val="lt1"/>
                </a:solidFill>
              </a:rPr>
              <a:t>college</a:t>
            </a:r>
            <a:r>
              <a:rPr lang="en">
                <a:solidFill>
                  <a:schemeClr val="lt1"/>
                </a:solidFill>
              </a:rPr>
              <a:t> life. He wants to get </a:t>
            </a:r>
            <a:r>
              <a:rPr lang="en">
                <a:solidFill>
                  <a:schemeClr val="lt1"/>
                </a:solidFill>
              </a:rPr>
              <a:t>familiar</a:t>
            </a:r>
            <a:r>
              <a:rPr lang="en">
                <a:solidFill>
                  <a:schemeClr val="lt1"/>
                </a:solidFill>
              </a:rPr>
              <a:t> with his new friends through challenge game.</a:t>
            </a:r>
          </a:p>
          <a:p>
            <a:pPr indent="-228600" lvl="0" marL="457200">
              <a:spcBef>
                <a:spcPts val="0"/>
              </a:spcBef>
              <a:buClr>
                <a:schemeClr val="lt1"/>
              </a:buClr>
              <a:buChar char="●"/>
            </a:pPr>
            <a:r>
              <a:rPr lang="en">
                <a:solidFill>
                  <a:schemeClr val="lt1"/>
                </a:solidFill>
              </a:rPr>
              <a:t>Computer literacy/technical lifestyle: Jason uses iPhone to play games everyday and he also he is a Apple fan.</a:t>
            </a:r>
          </a:p>
          <a:p>
            <a:pPr lvl="0">
              <a:spcBef>
                <a:spcPts val="0"/>
              </a:spcBef>
              <a:buNone/>
            </a:pPr>
            <a:r>
              <a:t/>
            </a:r>
            <a:endParaRPr>
              <a:solidFill>
                <a:schemeClr val="lt1"/>
              </a:solidFill>
            </a:endParaRPr>
          </a:p>
        </p:txBody>
      </p:sp>
      <p:sp>
        <p:nvSpPr>
          <p:cNvPr id="691" name="Shape 691"/>
          <p:cNvSpPr txBox="1"/>
          <p:nvPr/>
        </p:nvSpPr>
        <p:spPr>
          <a:xfrm>
            <a:off x="505425" y="4017800"/>
            <a:ext cx="3425400" cy="263400"/>
          </a:xfrm>
          <a:prstGeom prst="rect">
            <a:avLst/>
          </a:prstGeom>
          <a:noFill/>
          <a:ln>
            <a:noFill/>
          </a:ln>
        </p:spPr>
        <p:txBody>
          <a:bodyPr anchorCtr="0" anchor="t" bIns="91425" lIns="91425" rIns="91425" wrap="square" tIns="91425">
            <a:noAutofit/>
          </a:bodyPr>
          <a:lstStyle/>
          <a:p>
            <a:pPr lvl="0" rtl="0">
              <a:spcBef>
                <a:spcPts val="0"/>
              </a:spcBef>
              <a:buNone/>
            </a:pPr>
            <a:r>
              <a:rPr lang="en" sz="600"/>
              <a:t>Copied by google image</a:t>
            </a:r>
          </a:p>
        </p:txBody>
      </p:sp>
      <p:sp>
        <p:nvSpPr>
          <p:cNvPr id="692" name="Shape 69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pic>
        <p:nvPicPr>
          <p:cNvPr id="697" name="Shape 697"/>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698" name="Shape 698"/>
          <p:cNvSpPr txBox="1"/>
          <p:nvPr/>
        </p:nvSpPr>
        <p:spPr>
          <a:xfrm>
            <a:off x="180200" y="0"/>
            <a:ext cx="5234700" cy="6276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chemeClr val="lt1"/>
                </a:solidFill>
                <a:latin typeface="Arial Rounded"/>
                <a:ea typeface="Arial Rounded"/>
                <a:cs typeface="Arial Rounded"/>
                <a:sym typeface="Arial Rounded"/>
              </a:rPr>
              <a:t>Personna</a:t>
            </a:r>
            <a:r>
              <a:rPr lang="en" sz="3000">
                <a:solidFill>
                  <a:srgbClr val="FFFFFF"/>
                </a:solidFill>
                <a:latin typeface="Arial Rounded"/>
                <a:ea typeface="Arial Rounded"/>
                <a:cs typeface="Arial Rounded"/>
                <a:sym typeface="Arial Rounded"/>
              </a:rPr>
              <a:t> </a:t>
            </a:r>
          </a:p>
        </p:txBody>
      </p:sp>
      <p:pic>
        <p:nvPicPr>
          <p:cNvPr id="699" name="Shape 699"/>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700" name="Shape 700"/>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60</a:t>
            </a:r>
          </a:p>
        </p:txBody>
      </p:sp>
      <p:pic>
        <p:nvPicPr>
          <p:cNvPr id="701" name="Shape 701"/>
          <p:cNvPicPr preferRelativeResize="0"/>
          <p:nvPr/>
        </p:nvPicPr>
        <p:blipFill>
          <a:blip r:embed="rId5">
            <a:alphaModFix/>
          </a:blip>
          <a:stretch>
            <a:fillRect/>
          </a:stretch>
        </p:blipFill>
        <p:spPr>
          <a:xfrm>
            <a:off x="482875" y="994100"/>
            <a:ext cx="3447925" cy="2485324"/>
          </a:xfrm>
          <a:prstGeom prst="rect">
            <a:avLst/>
          </a:prstGeom>
          <a:noFill/>
          <a:ln>
            <a:noFill/>
          </a:ln>
        </p:spPr>
      </p:pic>
      <p:sp>
        <p:nvSpPr>
          <p:cNvPr id="702" name="Shape 702"/>
          <p:cNvSpPr txBox="1"/>
          <p:nvPr/>
        </p:nvSpPr>
        <p:spPr>
          <a:xfrm>
            <a:off x="494138" y="3598300"/>
            <a:ext cx="3425400" cy="263400"/>
          </a:xfrm>
          <a:prstGeom prst="rect">
            <a:avLst/>
          </a:prstGeom>
          <a:noFill/>
          <a:ln>
            <a:noFill/>
          </a:ln>
        </p:spPr>
        <p:txBody>
          <a:bodyPr anchorCtr="0" anchor="t" bIns="91425" lIns="91425" rIns="91425" wrap="square" tIns="91425">
            <a:noAutofit/>
          </a:bodyPr>
          <a:lstStyle/>
          <a:p>
            <a:pPr lvl="0" rtl="0">
              <a:spcBef>
                <a:spcPts val="0"/>
              </a:spcBef>
              <a:buNone/>
            </a:pPr>
            <a:r>
              <a:rPr lang="en" sz="600"/>
              <a:t>Copied by google image</a:t>
            </a:r>
          </a:p>
        </p:txBody>
      </p:sp>
      <p:sp>
        <p:nvSpPr>
          <p:cNvPr id="703" name="Shape 703"/>
          <p:cNvSpPr txBox="1"/>
          <p:nvPr/>
        </p:nvSpPr>
        <p:spPr>
          <a:xfrm>
            <a:off x="4106150" y="994102"/>
            <a:ext cx="3846900" cy="2787900"/>
          </a:xfrm>
          <a:prstGeom prst="rect">
            <a:avLst/>
          </a:prstGeom>
          <a:noFill/>
          <a:ln>
            <a:noFill/>
          </a:ln>
        </p:spPr>
        <p:txBody>
          <a:bodyPr anchorCtr="0" anchor="t" bIns="91425" lIns="91425" rIns="91425" wrap="square" tIns="91425">
            <a:noAutofit/>
          </a:bodyPr>
          <a:lstStyle/>
          <a:p>
            <a:pPr indent="-228600" lvl="0" marL="457200" rtl="0">
              <a:spcBef>
                <a:spcPts val="0"/>
              </a:spcBef>
              <a:buClr>
                <a:schemeClr val="lt1"/>
              </a:buClr>
              <a:buChar char="●"/>
            </a:pPr>
            <a:r>
              <a:rPr lang="en">
                <a:solidFill>
                  <a:schemeClr val="lt1"/>
                </a:solidFill>
              </a:rPr>
              <a:t>Name: Jessica</a:t>
            </a:r>
          </a:p>
          <a:p>
            <a:pPr indent="-228600" lvl="0" marL="457200" rtl="0">
              <a:spcBef>
                <a:spcPts val="0"/>
              </a:spcBef>
              <a:buClr>
                <a:schemeClr val="lt1"/>
              </a:buClr>
              <a:buChar char="●"/>
            </a:pPr>
            <a:r>
              <a:rPr lang="en">
                <a:solidFill>
                  <a:schemeClr val="lt1"/>
                </a:solidFill>
              </a:rPr>
              <a:t>Age: 19</a:t>
            </a:r>
          </a:p>
          <a:p>
            <a:pPr indent="-228600" lvl="0" marL="457200" rtl="0">
              <a:spcBef>
                <a:spcPts val="0"/>
              </a:spcBef>
              <a:buClr>
                <a:schemeClr val="lt1"/>
              </a:buClr>
              <a:buChar char="●"/>
            </a:pPr>
            <a:r>
              <a:rPr lang="en">
                <a:solidFill>
                  <a:schemeClr val="lt1"/>
                </a:solidFill>
              </a:rPr>
              <a:t>gender : Female</a:t>
            </a:r>
          </a:p>
          <a:p>
            <a:pPr indent="-228600" lvl="0" marL="457200" rtl="0">
              <a:spcBef>
                <a:spcPts val="0"/>
              </a:spcBef>
              <a:buClr>
                <a:schemeClr val="lt1"/>
              </a:buClr>
              <a:buChar char="●"/>
            </a:pPr>
            <a:r>
              <a:rPr lang="en">
                <a:solidFill>
                  <a:schemeClr val="lt1"/>
                </a:solidFill>
              </a:rPr>
              <a:t>Location: near USC campus</a:t>
            </a:r>
          </a:p>
          <a:p>
            <a:pPr indent="-228600" lvl="0" marL="457200" rtl="0">
              <a:spcBef>
                <a:spcPts val="0"/>
              </a:spcBef>
              <a:buClr>
                <a:schemeClr val="lt1"/>
              </a:buClr>
              <a:buChar char="●"/>
            </a:pPr>
            <a:r>
              <a:rPr lang="en">
                <a:solidFill>
                  <a:schemeClr val="lt1"/>
                </a:solidFill>
              </a:rPr>
              <a:t>Motivation/User scenario: Jessica is a 19 years old sophomore. She is a good student and she has a busy college life. She wants to have some fun with her friends through the challenge game.</a:t>
            </a:r>
          </a:p>
          <a:p>
            <a:pPr indent="-228600" lvl="0" marL="457200" rtl="0">
              <a:spcBef>
                <a:spcPts val="0"/>
              </a:spcBef>
              <a:buClr>
                <a:schemeClr val="lt1"/>
              </a:buClr>
              <a:buChar char="●"/>
            </a:pPr>
            <a:r>
              <a:rPr lang="en">
                <a:solidFill>
                  <a:schemeClr val="lt1"/>
                </a:solidFill>
              </a:rPr>
              <a:t>Computer literacy/technical lifestyles:</a:t>
            </a:r>
          </a:p>
          <a:p>
            <a:pPr indent="-69850" lvl="0" marL="457200" rtl="0">
              <a:spcBef>
                <a:spcPts val="0"/>
              </a:spcBef>
              <a:buClr>
                <a:schemeClr val="dk1"/>
              </a:buClr>
              <a:buFont typeface="Arial"/>
              <a:buNone/>
            </a:pPr>
            <a:r>
              <a:rPr lang="en">
                <a:solidFill>
                  <a:schemeClr val="lt1"/>
                </a:solidFill>
              </a:rPr>
              <a:t>Jessica uses her iPhone everyday for social apps.</a:t>
            </a:r>
          </a:p>
          <a:p>
            <a:pPr lvl="0">
              <a:spcBef>
                <a:spcPts val="0"/>
              </a:spcBef>
              <a:buNone/>
            </a:pPr>
            <a:r>
              <a:t/>
            </a:r>
            <a:endParaRPr/>
          </a:p>
        </p:txBody>
      </p:sp>
      <p:sp>
        <p:nvSpPr>
          <p:cNvPr id="704" name="Shape 70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pic>
        <p:nvPicPr>
          <p:cNvPr id="709" name="Shape 709"/>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710" name="Shape 710"/>
          <p:cNvSpPr txBox="1"/>
          <p:nvPr/>
        </p:nvSpPr>
        <p:spPr>
          <a:xfrm>
            <a:off x="180200" y="0"/>
            <a:ext cx="3422400" cy="6276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chemeClr val="lt1"/>
                </a:solidFill>
                <a:latin typeface="Arial Rounded"/>
                <a:ea typeface="Arial Rounded"/>
                <a:cs typeface="Arial Rounded"/>
                <a:sym typeface="Arial Rounded"/>
              </a:rPr>
              <a:t>ROI Analysis</a:t>
            </a:r>
          </a:p>
        </p:txBody>
      </p:sp>
      <p:pic>
        <p:nvPicPr>
          <p:cNvPr id="711" name="Shape 711"/>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712" name="Shape 712"/>
          <p:cNvGraphicFramePr/>
          <p:nvPr/>
        </p:nvGraphicFramePr>
        <p:xfrm>
          <a:off x="819150" y="1516125"/>
          <a:ext cx="3000000" cy="3000000"/>
        </p:xfrm>
        <a:graphic>
          <a:graphicData uri="http://schemas.openxmlformats.org/drawingml/2006/table">
            <a:tbl>
              <a:tblPr>
                <a:noFill/>
                <a:tableStyleId>{16753F92-E573-4714-A354-03B6D90344ED}</a:tableStyleId>
              </a:tblPr>
              <a:tblGrid>
                <a:gridCol w="1139725"/>
                <a:gridCol w="1124250"/>
                <a:gridCol w="276200"/>
                <a:gridCol w="1110900"/>
                <a:gridCol w="806600"/>
                <a:gridCol w="708625"/>
                <a:gridCol w="1213100"/>
                <a:gridCol w="1126275"/>
              </a:tblGrid>
              <a:tr h="319925">
                <a:tc>
                  <a:txBody>
                    <a:bodyPr>
                      <a:noAutofit/>
                    </a:bodyPr>
                    <a:lstStyle/>
                    <a:p>
                      <a:pPr lvl="0" rtl="0" algn="ctr">
                        <a:lnSpc>
                          <a:spcPct val="115000"/>
                        </a:lnSpc>
                        <a:spcBef>
                          <a:spcPts val="0"/>
                        </a:spcBef>
                        <a:buNone/>
                      </a:pPr>
                      <a:r>
                        <a:rPr b="1" lang="en">
                          <a:solidFill>
                            <a:srgbClr val="FFFFFF"/>
                          </a:solidFill>
                          <a:latin typeface="Calibri"/>
                          <a:ea typeface="Calibri"/>
                          <a:cs typeface="Calibri"/>
                          <a:sym typeface="Calibri"/>
                        </a:rPr>
                        <a:t>Year</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Clr>
                          <a:schemeClr val="dk1"/>
                        </a:buClr>
                        <a:buSzPct val="78571"/>
                        <a:buFont typeface="Arial"/>
                        <a:buNone/>
                      </a:pPr>
                      <a:r>
                        <a:rPr b="1" lang="en">
                          <a:solidFill>
                            <a:srgbClr val="FFFFFF"/>
                          </a:solidFill>
                          <a:latin typeface="Calibri"/>
                          <a:ea typeface="Calibri"/>
                          <a:cs typeface="Calibri"/>
                          <a:sym typeface="Calibri"/>
                        </a:rPr>
                        <a:t>Cost</a:t>
                      </a:r>
                    </a:p>
                    <a:p>
                      <a:pPr lvl="0" rtl="0" algn="ctr">
                        <a:lnSpc>
                          <a:spcPct val="115000"/>
                        </a:lnSpc>
                        <a:spcBef>
                          <a:spcPts val="0"/>
                        </a:spcBef>
                        <a:buNone/>
                      </a:pPr>
                      <a:r>
                        <a:rPr lang="en">
                          <a:solidFill>
                            <a:srgbClr val="FFFFFF"/>
                          </a:solidFill>
                        </a:rPr>
                        <a:t>（</a:t>
                      </a:r>
                      <a:r>
                        <a:rPr lang="en">
                          <a:solidFill>
                            <a:srgbClr val="FFFFFF"/>
                          </a:solidFill>
                          <a:latin typeface="Calibri"/>
                          <a:ea typeface="Calibri"/>
                          <a:cs typeface="Calibri"/>
                          <a:sym typeface="Calibri"/>
                        </a:rPr>
                        <a:t>hours</a:t>
                      </a:r>
                      <a:r>
                        <a:rPr lang="en">
                          <a:solidFill>
                            <a:srgbClr val="FFFFFF"/>
                          </a:solidFill>
                        </a:rPr>
                        <a: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gridSpan="2">
                  <a:txBody>
                    <a:bodyPr>
                      <a:noAutofit/>
                    </a:bodyPr>
                    <a:lstStyle/>
                    <a:p>
                      <a:pPr lvl="0" rtl="0" algn="ctr">
                        <a:lnSpc>
                          <a:spcPct val="115000"/>
                        </a:lnSpc>
                        <a:spcBef>
                          <a:spcPts val="0"/>
                        </a:spcBef>
                        <a:buClr>
                          <a:schemeClr val="dk1"/>
                        </a:buClr>
                        <a:buSzPct val="78571"/>
                        <a:buFont typeface="Arial"/>
                        <a:buNone/>
                      </a:pPr>
                      <a:r>
                        <a:rPr b="1" lang="en">
                          <a:solidFill>
                            <a:srgbClr val="FFFFFF"/>
                          </a:solidFill>
                          <a:latin typeface="Calibri"/>
                          <a:ea typeface="Calibri"/>
                          <a:cs typeface="Calibri"/>
                          <a:sym typeface="Calibri"/>
                        </a:rPr>
                        <a:t>Benefit</a:t>
                      </a:r>
                    </a:p>
                    <a:p>
                      <a:pPr lvl="0" rtl="0" algn="ctr">
                        <a:lnSpc>
                          <a:spcPct val="115000"/>
                        </a:lnSpc>
                        <a:spcBef>
                          <a:spcPts val="0"/>
                        </a:spcBef>
                        <a:buClr>
                          <a:schemeClr val="dk1"/>
                        </a:buClr>
                        <a:buSzPct val="78571"/>
                        <a:buFont typeface="Arial"/>
                        <a:buNone/>
                      </a:pPr>
                      <a:r>
                        <a:rPr lang="en">
                          <a:solidFill>
                            <a:srgbClr val="FFFFFF"/>
                          </a:solidFill>
                          <a:latin typeface="Calibri"/>
                          <a:ea typeface="Calibri"/>
                          <a:cs typeface="Calibri"/>
                          <a:sym typeface="Calibri"/>
                        </a:rPr>
                        <a:t>(hours)+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lvl="0" rtl="0" algn="ctr">
                        <a:lnSpc>
                          <a:spcPct val="115000"/>
                        </a:lnSpc>
                        <a:spcBef>
                          <a:spcPts val="0"/>
                        </a:spcBef>
                        <a:buNone/>
                      </a:pPr>
                      <a:r>
                        <a:rPr b="1" lang="en">
                          <a:solidFill>
                            <a:srgbClr val="FFFFFF"/>
                          </a:solidFill>
                          <a:latin typeface="Calibri"/>
                          <a:ea typeface="Calibri"/>
                          <a:cs typeface="Calibri"/>
                          <a:sym typeface="Calibri"/>
                        </a:rPr>
                        <a:t>Cumulative e cost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a:txBody>
                    <a:bodyPr>
                      <a:noAutofit/>
                    </a:bodyPr>
                    <a:lstStyle/>
                    <a:p>
                      <a:pPr lvl="0" rtl="0" algn="ctr">
                        <a:lnSpc>
                          <a:spcPct val="115000"/>
                        </a:lnSpc>
                        <a:spcBef>
                          <a:spcPts val="0"/>
                        </a:spcBef>
                        <a:buNone/>
                      </a:pPr>
                      <a:r>
                        <a:rPr b="1" lang="en">
                          <a:solidFill>
                            <a:srgbClr val="FFFFFF"/>
                          </a:solidFill>
                          <a:latin typeface="Calibri"/>
                          <a:ea typeface="Calibri"/>
                          <a:cs typeface="Calibri"/>
                          <a:sym typeface="Calibri"/>
                        </a:rPr>
                        <a:t>Cumulative e benefit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None/>
                      </a:pPr>
                      <a:r>
                        <a:rPr b="1" lang="en">
                          <a:solidFill>
                            <a:srgbClr val="FFFFFF"/>
                          </a:solidFill>
                          <a:latin typeface="Calibri"/>
                          <a:ea typeface="Calibri"/>
                          <a:cs typeface="Calibri"/>
                          <a:sym typeface="Calibri"/>
                        </a:rPr>
                        <a:t>ROI*</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41625">
                <a:tc>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2017</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205</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gridSpan="2">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gridSpan="2">
                  <a:txBody>
                    <a:bodyPr>
                      <a:noAutofit/>
                    </a:bodyPr>
                    <a:lstStyle/>
                    <a:p>
                      <a:pPr lvl="0" rtl="0" algn="ctr">
                        <a:lnSpc>
                          <a:spcPct val="115000"/>
                        </a:lnSpc>
                        <a:spcBef>
                          <a:spcPts val="0"/>
                        </a:spcBef>
                        <a:buNone/>
                      </a:pPr>
                      <a:r>
                        <a:rPr lang="en" sz="1200">
                          <a:solidFill>
                            <a:srgbClr val="FFFFFF"/>
                          </a:solidFill>
                        </a:rPr>
                        <a:t>205</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-1</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341625">
                <a:tc>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2018</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1</a:t>
                      </a:r>
                      <a:r>
                        <a:rPr lang="en" sz="1200">
                          <a:solidFill>
                            <a:srgbClr val="FFFFFF"/>
                          </a:solidFill>
                          <a:latin typeface="Calibri"/>
                          <a:ea typeface="Calibri"/>
                          <a:cs typeface="Calibri"/>
                          <a:sym typeface="Calibri"/>
                        </a:rPr>
                        <a:t>74</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gridSpan="2">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700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lvl="0" rtl="0" algn="ctr">
                        <a:lnSpc>
                          <a:spcPct val="115000"/>
                        </a:lnSpc>
                        <a:spcBef>
                          <a:spcPts val="0"/>
                        </a:spcBef>
                        <a:buNone/>
                      </a:pPr>
                      <a:r>
                        <a:rPr lang="en" sz="1200">
                          <a:solidFill>
                            <a:srgbClr val="FFFFFF"/>
                          </a:solidFill>
                        </a:rPr>
                        <a:t>379</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660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None/>
                      </a:pPr>
                      <a:r>
                        <a:rPr lang="en" sz="1200">
                          <a:solidFill>
                            <a:srgbClr val="FFFFFF"/>
                          </a:solidFill>
                          <a:latin typeface="Calibri"/>
                          <a:ea typeface="Calibri"/>
                          <a:cs typeface="Calibri"/>
                          <a:sym typeface="Calibri"/>
                        </a:rPr>
                        <a:t>0.74</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bl>
          </a:graphicData>
        </a:graphic>
      </p:graphicFrame>
      <p:sp>
        <p:nvSpPr>
          <p:cNvPr id="713" name="Shape 713"/>
          <p:cNvSpPr txBox="1"/>
          <p:nvPr/>
        </p:nvSpPr>
        <p:spPr>
          <a:xfrm>
            <a:off x="819150" y="2864750"/>
            <a:ext cx="4791000" cy="781200"/>
          </a:xfrm>
          <a:prstGeom prst="rect">
            <a:avLst/>
          </a:prstGeom>
          <a:noFill/>
          <a:ln>
            <a:noFill/>
          </a:ln>
        </p:spPr>
        <p:txBody>
          <a:bodyPr anchorCtr="0" anchor="t" bIns="91425" lIns="91425" rIns="91425" wrap="square" tIns="91425">
            <a:noAutofit/>
          </a:bodyPr>
          <a:lstStyle/>
          <a:p>
            <a:pPr lvl="0" rtl="0">
              <a:lnSpc>
                <a:spcPct val="115000"/>
              </a:lnSpc>
              <a:spcBef>
                <a:spcPts val="0"/>
              </a:spcBef>
              <a:buClr>
                <a:schemeClr val="dk1"/>
              </a:buClr>
              <a:buSzPct val="100000"/>
              <a:buFont typeface="Arial"/>
              <a:buNone/>
            </a:pPr>
            <a:r>
              <a:rPr lang="en" sz="1100">
                <a:solidFill>
                  <a:srgbClr val="FFFFFF"/>
                </a:solidFill>
              </a:rPr>
              <a:t># : Assuming 10% per year increase in cost. Rounded up</a:t>
            </a:r>
          </a:p>
          <a:p>
            <a:pPr lvl="0" rtl="0">
              <a:lnSpc>
                <a:spcPct val="115000"/>
              </a:lnSpc>
              <a:spcBef>
                <a:spcPts val="0"/>
              </a:spcBef>
              <a:buClr>
                <a:schemeClr val="dk1"/>
              </a:buClr>
              <a:buSzPct val="100000"/>
              <a:buFont typeface="Arial"/>
              <a:buNone/>
            </a:pPr>
            <a:r>
              <a:rPr lang="en" sz="1100">
                <a:solidFill>
                  <a:srgbClr val="FFFFFF"/>
                </a:solidFill>
              </a:rPr>
              <a:t>+ : Benefits rounded up to nearest integer</a:t>
            </a:r>
          </a:p>
          <a:p>
            <a:pPr lvl="0" rtl="0">
              <a:lnSpc>
                <a:spcPct val="115000"/>
              </a:lnSpc>
              <a:spcBef>
                <a:spcPts val="0"/>
              </a:spcBef>
              <a:buNone/>
            </a:pPr>
            <a:r>
              <a:rPr lang="en" sz="1100">
                <a:solidFill>
                  <a:srgbClr val="FFFFFF"/>
                </a:solidFill>
              </a:rPr>
              <a:t>* : ROI = (Cumulative Benefit – Cumulative Cost) /(Cumulative Cost)</a:t>
            </a:r>
          </a:p>
        </p:txBody>
      </p:sp>
      <p:sp>
        <p:nvSpPr>
          <p:cNvPr id="714" name="Shape 714"/>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61</a:t>
            </a:r>
          </a:p>
        </p:txBody>
      </p:sp>
      <p:sp>
        <p:nvSpPr>
          <p:cNvPr id="715" name="Shape 7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pic>
        <p:nvPicPr>
          <p:cNvPr id="720" name="Shape 720"/>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721" name="Shape 721"/>
          <p:cNvSpPr txBox="1"/>
          <p:nvPr/>
        </p:nvSpPr>
        <p:spPr>
          <a:xfrm>
            <a:off x="180200" y="0"/>
            <a:ext cx="4725000" cy="6276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ROI Analysis Graph</a:t>
            </a:r>
          </a:p>
        </p:txBody>
      </p:sp>
      <p:pic>
        <p:nvPicPr>
          <p:cNvPr id="722" name="Shape 722"/>
          <p:cNvPicPr preferRelativeResize="0"/>
          <p:nvPr/>
        </p:nvPicPr>
        <p:blipFill>
          <a:blip r:embed="rId4">
            <a:alphaModFix/>
          </a:blip>
          <a:stretch>
            <a:fillRect/>
          </a:stretch>
        </p:blipFill>
        <p:spPr>
          <a:xfrm>
            <a:off x="7886975" y="4539575"/>
            <a:ext cx="895350" cy="457200"/>
          </a:xfrm>
          <a:prstGeom prst="rect">
            <a:avLst/>
          </a:prstGeom>
          <a:noFill/>
          <a:ln>
            <a:noFill/>
          </a:ln>
        </p:spPr>
      </p:pic>
      <p:pic>
        <p:nvPicPr>
          <p:cNvPr id="723" name="Shape 723"/>
          <p:cNvPicPr preferRelativeResize="0"/>
          <p:nvPr/>
        </p:nvPicPr>
        <p:blipFill>
          <a:blip r:embed="rId5">
            <a:alphaModFix/>
          </a:blip>
          <a:stretch>
            <a:fillRect/>
          </a:stretch>
        </p:blipFill>
        <p:spPr>
          <a:xfrm>
            <a:off x="1004888" y="1209675"/>
            <a:ext cx="7134225" cy="2724150"/>
          </a:xfrm>
          <a:prstGeom prst="rect">
            <a:avLst/>
          </a:prstGeom>
          <a:noFill/>
          <a:ln>
            <a:noFill/>
          </a:ln>
        </p:spPr>
      </p:pic>
      <p:sp>
        <p:nvSpPr>
          <p:cNvPr id="724" name="Shape 724"/>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62</a:t>
            </a:r>
          </a:p>
        </p:txBody>
      </p:sp>
      <p:sp>
        <p:nvSpPr>
          <p:cNvPr id="725" name="Shape 72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pic>
        <p:nvPicPr>
          <p:cNvPr id="730" name="Shape 730"/>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731" name="Shape 731"/>
          <p:cNvSpPr txBox="1"/>
          <p:nvPr/>
        </p:nvSpPr>
        <p:spPr>
          <a:xfrm>
            <a:off x="180200" y="0"/>
            <a:ext cx="6611700" cy="6276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NDI/NCS Evaluation &amp; Analysis</a:t>
            </a:r>
          </a:p>
        </p:txBody>
      </p:sp>
      <p:pic>
        <p:nvPicPr>
          <p:cNvPr id="732" name="Shape 732"/>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733" name="Shape 733"/>
          <p:cNvSpPr txBox="1"/>
          <p:nvPr/>
        </p:nvSpPr>
        <p:spPr>
          <a:xfrm>
            <a:off x="734900" y="1131975"/>
            <a:ext cx="6057000" cy="1916400"/>
          </a:xfrm>
          <a:prstGeom prst="rect">
            <a:avLst/>
          </a:prstGeom>
          <a:noFill/>
          <a:ln>
            <a:noFill/>
          </a:ln>
        </p:spPr>
        <p:txBody>
          <a:bodyPr anchorCtr="0" anchor="t" bIns="91425" lIns="91425" rIns="91425" wrap="square" tIns="91425">
            <a:noAutofit/>
          </a:bodyPr>
          <a:lstStyle/>
          <a:p>
            <a:pPr lvl="0">
              <a:spcBef>
                <a:spcPts val="0"/>
              </a:spcBef>
              <a:buNone/>
            </a:pPr>
            <a:r>
              <a:rPr lang="en">
                <a:solidFill>
                  <a:schemeClr val="lt1"/>
                </a:solidFill>
              </a:rPr>
              <a:t>Introduction:</a:t>
            </a:r>
          </a:p>
          <a:p>
            <a:pPr lvl="0">
              <a:spcBef>
                <a:spcPts val="0"/>
              </a:spcBef>
              <a:buNone/>
            </a:pPr>
            <a:r>
              <a:t/>
            </a:r>
            <a:endParaRPr>
              <a:solidFill>
                <a:schemeClr val="lt1"/>
              </a:solidFill>
            </a:endParaRPr>
          </a:p>
          <a:p>
            <a:pPr indent="-69850" lvl="0" marL="457200">
              <a:spcBef>
                <a:spcPts val="0"/>
              </a:spcBef>
              <a:buClr>
                <a:schemeClr val="dk1"/>
              </a:buClr>
              <a:buFont typeface="Arial"/>
              <a:buNone/>
            </a:pPr>
            <a:r>
              <a:rPr lang="en">
                <a:solidFill>
                  <a:schemeClr val="lt1"/>
                </a:solidFill>
                <a:latin typeface="Times New Roman"/>
                <a:ea typeface="Times New Roman"/>
                <a:cs typeface="Times New Roman"/>
                <a:sym typeface="Times New Roman"/>
              </a:rPr>
              <a:t>The NDI used in the development of the website are suggested by the client to redesign the existing system without having any interoperability issue.</a:t>
            </a:r>
          </a:p>
          <a:p>
            <a:pPr indent="-69850" lvl="0" marL="457200">
              <a:spcBef>
                <a:spcPts val="0"/>
              </a:spcBef>
              <a:buClr>
                <a:schemeClr val="dk1"/>
              </a:buClr>
              <a:buFont typeface="Arial"/>
              <a:buNone/>
            </a:pPr>
            <a:r>
              <a:rPr lang="en">
                <a:solidFill>
                  <a:schemeClr val="lt1"/>
                </a:solidFill>
                <a:latin typeface="Times New Roman"/>
                <a:ea typeface="Times New Roman"/>
                <a:cs typeface="Times New Roman"/>
                <a:sym typeface="Times New Roman"/>
              </a:rPr>
              <a:t>We are using the Xcode/WebStorm to implement the app layout, UI and buttons. React-Native library is used to incorporate MVC architecture. </a:t>
            </a:r>
          </a:p>
          <a:p>
            <a:pPr lvl="0">
              <a:spcBef>
                <a:spcPts val="0"/>
              </a:spcBef>
              <a:buClr>
                <a:schemeClr val="dk1"/>
              </a:buClr>
              <a:buSzPct val="100000"/>
              <a:buFont typeface="Arial"/>
              <a:buNone/>
            </a:pPr>
            <a:r>
              <a:rPr lang="en" sz="1100">
                <a:solidFill>
                  <a:schemeClr val="lt1"/>
                </a:solidFill>
              </a:rPr>
              <a:t>				</a:t>
            </a:r>
          </a:p>
          <a:p>
            <a:pPr lvl="0">
              <a:spcBef>
                <a:spcPts val="0"/>
              </a:spcBef>
              <a:buClr>
                <a:schemeClr val="dk1"/>
              </a:buClr>
              <a:buSzPct val="100000"/>
              <a:buFont typeface="Arial"/>
              <a:buNone/>
            </a:pPr>
            <a:r>
              <a:rPr lang="en" sz="1100">
                <a:solidFill>
                  <a:schemeClr val="lt1"/>
                </a:solidFill>
              </a:rPr>
              <a:t>			</a:t>
            </a:r>
          </a:p>
          <a:p>
            <a:pPr lvl="0">
              <a:spcBef>
                <a:spcPts val="0"/>
              </a:spcBef>
              <a:buClr>
                <a:schemeClr val="dk1"/>
              </a:buClr>
              <a:buSzPct val="100000"/>
              <a:buFont typeface="Arial"/>
              <a:buNone/>
            </a:pPr>
            <a:r>
              <a:rPr lang="en" sz="1100">
                <a:solidFill>
                  <a:schemeClr val="lt1"/>
                </a:solidFill>
              </a:rPr>
              <a:t>		</a:t>
            </a:r>
          </a:p>
          <a:p>
            <a:pPr lvl="0">
              <a:spcBef>
                <a:spcPts val="0"/>
              </a:spcBef>
              <a:buClr>
                <a:srgbClr val="000000"/>
              </a:buClr>
              <a:buFont typeface="Arial"/>
              <a:buNone/>
            </a:pPr>
            <a:r>
              <a:t/>
            </a:r>
            <a:endParaRPr sz="1100">
              <a:solidFill>
                <a:schemeClr val="lt1"/>
              </a:solidFill>
            </a:endParaRPr>
          </a:p>
        </p:txBody>
      </p:sp>
      <p:sp>
        <p:nvSpPr>
          <p:cNvPr id="734" name="Shape 734"/>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63</a:t>
            </a:r>
          </a:p>
        </p:txBody>
      </p:sp>
      <p:sp>
        <p:nvSpPr>
          <p:cNvPr id="735" name="Shape 73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pic>
        <p:nvPicPr>
          <p:cNvPr id="740" name="Shape 740"/>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741" name="Shape 741"/>
          <p:cNvSpPr txBox="1"/>
          <p:nvPr/>
        </p:nvSpPr>
        <p:spPr>
          <a:xfrm>
            <a:off x="180200" y="0"/>
            <a:ext cx="6611700" cy="6276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NDI/NCS Evaluation &amp; Analysis</a:t>
            </a:r>
          </a:p>
        </p:txBody>
      </p:sp>
      <p:pic>
        <p:nvPicPr>
          <p:cNvPr id="742" name="Shape 742"/>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743" name="Shape 743"/>
          <p:cNvGraphicFramePr/>
          <p:nvPr/>
        </p:nvGraphicFramePr>
        <p:xfrm>
          <a:off x="1382300" y="979900"/>
          <a:ext cx="3000000" cy="3000000"/>
        </p:xfrm>
        <a:graphic>
          <a:graphicData uri="http://schemas.openxmlformats.org/drawingml/2006/table">
            <a:tbl>
              <a:tblPr>
                <a:noFill/>
                <a:tableStyleId>{16753F92-E573-4714-A354-03B6D90344ED}</a:tableStyleId>
              </a:tblPr>
              <a:tblGrid>
                <a:gridCol w="1139725"/>
                <a:gridCol w="1124250"/>
                <a:gridCol w="276200"/>
                <a:gridCol w="1110900"/>
                <a:gridCol w="806600"/>
                <a:gridCol w="708625"/>
                <a:gridCol w="1213100"/>
              </a:tblGrid>
              <a:tr h="562675">
                <a:tc>
                  <a:txBody>
                    <a:bodyPr>
                      <a:noAutofit/>
                    </a:bodyPr>
                    <a:lstStyle/>
                    <a:p>
                      <a:pPr lvl="0" rtl="0" algn="ctr">
                        <a:lnSpc>
                          <a:spcPct val="115000"/>
                        </a:lnSpc>
                        <a:spcBef>
                          <a:spcPts val="0"/>
                        </a:spcBef>
                        <a:buNone/>
                      </a:pPr>
                      <a:r>
                        <a:rPr b="1" lang="en">
                          <a:solidFill>
                            <a:srgbClr val="FFFFFF"/>
                          </a:solidFill>
                          <a:latin typeface="Calibri"/>
                          <a:ea typeface="Calibri"/>
                          <a:cs typeface="Calibri"/>
                          <a:sym typeface="Calibri"/>
                        </a:rPr>
                        <a:t>NDI/NCS Products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None/>
                      </a:pPr>
                      <a:r>
                        <a:rPr b="1" lang="en">
                          <a:solidFill>
                            <a:srgbClr val="FFFFFF"/>
                          </a:solidFill>
                          <a:latin typeface="Calibri"/>
                          <a:ea typeface="Calibri"/>
                          <a:cs typeface="Calibri"/>
                          <a:sym typeface="Calibri"/>
                        </a:rPr>
                        <a:t>Description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gridSpan="2">
                  <a:txBody>
                    <a:bodyPr>
                      <a:noAutofit/>
                    </a:bodyPr>
                    <a:lstStyle/>
                    <a:p>
                      <a:pPr lvl="0" rtl="0" algn="ctr">
                        <a:lnSpc>
                          <a:spcPct val="115000"/>
                        </a:lnSpc>
                        <a:spcBef>
                          <a:spcPts val="0"/>
                        </a:spcBef>
                        <a:buClr>
                          <a:schemeClr val="dk1"/>
                        </a:buClr>
                        <a:buSzPct val="78571"/>
                        <a:buFont typeface="Arial"/>
                        <a:buNone/>
                      </a:pPr>
                      <a:r>
                        <a:rPr b="1" lang="en">
                          <a:solidFill>
                            <a:srgbClr val="FFFFFF"/>
                          </a:solidFill>
                          <a:latin typeface="Calibri"/>
                          <a:ea typeface="Calibri"/>
                          <a:cs typeface="Calibri"/>
                          <a:sym typeface="Calibri"/>
                        </a:rPr>
                        <a:t>Benefit</a:t>
                      </a:r>
                    </a:p>
                    <a:p>
                      <a:pPr lvl="0" rtl="0" algn="ctr">
                        <a:lnSpc>
                          <a:spcPct val="115000"/>
                        </a:lnSpc>
                        <a:spcBef>
                          <a:spcPts val="0"/>
                        </a:spcBef>
                        <a:buClr>
                          <a:schemeClr val="dk1"/>
                        </a:buClr>
                        <a:buSzPct val="78571"/>
                        <a:buFont typeface="Arial"/>
                        <a:buNone/>
                      </a:pPr>
                      <a:r>
                        <a:rPr b="1" lang="en">
                          <a:solidFill>
                            <a:srgbClr val="FFFFFF"/>
                          </a:solidFill>
                          <a:latin typeface="Calibri"/>
                          <a:ea typeface="Calibri"/>
                          <a:cs typeface="Calibri"/>
                          <a:sym typeface="Calibri"/>
                        </a:rPr>
                        <a:t>(hours)+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lvl="0" rtl="0" algn="ctr">
                        <a:lnSpc>
                          <a:spcPct val="115000"/>
                        </a:lnSpc>
                        <a:spcBef>
                          <a:spcPts val="0"/>
                        </a:spcBef>
                        <a:buNone/>
                      </a:pPr>
                      <a:r>
                        <a:rPr b="1" lang="en">
                          <a:solidFill>
                            <a:srgbClr val="FFFFFF"/>
                          </a:solidFill>
                          <a:latin typeface="Calibri"/>
                          <a:ea typeface="Calibri"/>
                          <a:cs typeface="Calibri"/>
                          <a:sym typeface="Calibri"/>
                        </a:rPr>
                        <a:t>Cumulative e cost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a:txBody>
                    <a:bodyPr>
                      <a:noAutofit/>
                    </a:bodyPr>
                    <a:lstStyle/>
                    <a:p>
                      <a:pPr lvl="0" rtl="0" algn="ctr">
                        <a:lnSpc>
                          <a:spcPct val="115000"/>
                        </a:lnSpc>
                        <a:spcBef>
                          <a:spcPts val="0"/>
                        </a:spcBef>
                        <a:buNone/>
                      </a:pPr>
                      <a:r>
                        <a:rPr b="1" lang="en">
                          <a:solidFill>
                            <a:srgbClr val="FFFFFF"/>
                          </a:solidFill>
                          <a:latin typeface="Calibri"/>
                          <a:ea typeface="Calibri"/>
                          <a:cs typeface="Calibri"/>
                          <a:sym typeface="Calibri"/>
                        </a:rPr>
                        <a:t>Cumulative e benefit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825250">
                <a:tc>
                  <a:txBody>
                    <a:bodyPr>
                      <a:noAutofit/>
                    </a:bodyPr>
                    <a:lstStyle/>
                    <a:p>
                      <a:pPr lvl="0" rtl="0" algn="ctr">
                        <a:lnSpc>
                          <a:spcPct val="115000"/>
                        </a:lnSpc>
                        <a:spcBef>
                          <a:spcPts val="0"/>
                        </a:spcBef>
                        <a:buClr>
                          <a:schemeClr val="dk1"/>
                        </a:buClr>
                        <a:buSzPct val="100000"/>
                        <a:buFont typeface="Arial"/>
                        <a:buNone/>
                      </a:pPr>
                      <a:r>
                        <a:rPr lang="en" sz="1100">
                          <a:solidFill>
                            <a:schemeClr val="lt1"/>
                          </a:solidFill>
                          <a:latin typeface="Calibri"/>
                          <a:ea typeface="Calibri"/>
                          <a:cs typeface="Calibri"/>
                          <a:sym typeface="Calibri"/>
                        </a:rPr>
                        <a:t>Firebase</a:t>
                      </a:r>
                    </a:p>
                    <a:p>
                      <a:pPr lvl="0" rtl="0" algn="ctr">
                        <a:lnSpc>
                          <a:spcPct val="115000"/>
                        </a:lnSpc>
                        <a:spcBef>
                          <a:spcPts val="0"/>
                        </a:spcBef>
                        <a:buNone/>
                      </a:pPr>
                      <a:r>
                        <a:t/>
                      </a:r>
                      <a:endParaRPr sz="1100">
                        <a:solidFill>
                          <a:schemeClr val="lt1"/>
                        </a:solidFill>
                        <a:latin typeface="Calibri"/>
                        <a:ea typeface="Calibri"/>
                        <a:cs typeface="Calibri"/>
                        <a:sym typeface="Calibri"/>
                      </a:endParaRP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Clr>
                          <a:schemeClr val="dk1"/>
                        </a:buClr>
                        <a:buSzPct val="100000"/>
                        <a:buFont typeface="Arial"/>
                        <a:buNone/>
                      </a:pPr>
                      <a:r>
                        <a:rPr lang="en" sz="1100">
                          <a:solidFill>
                            <a:schemeClr val="lt1"/>
                          </a:solidFill>
                          <a:latin typeface="Calibri"/>
                          <a:ea typeface="Calibri"/>
                          <a:cs typeface="Calibri"/>
                          <a:sym typeface="Calibri"/>
                        </a:rPr>
                        <a:t>DBMS</a:t>
                      </a:r>
                    </a:p>
                    <a:p>
                      <a:pPr lvl="0" rtl="0" algn="ctr">
                        <a:lnSpc>
                          <a:spcPct val="115000"/>
                        </a:lnSpc>
                        <a:spcBef>
                          <a:spcPts val="0"/>
                        </a:spcBef>
                        <a:buNone/>
                      </a:pPr>
                      <a:r>
                        <a:t/>
                      </a:r>
                      <a:endParaRPr sz="1100">
                        <a:solidFill>
                          <a:schemeClr val="lt1"/>
                        </a:solidFill>
                        <a:latin typeface="Calibri"/>
                        <a:ea typeface="Calibri"/>
                        <a:cs typeface="Calibri"/>
                        <a:sym typeface="Calibri"/>
                      </a:endParaRP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gridSpan="2">
                  <a:txBody>
                    <a:bodyPr>
                      <a:noAutofit/>
                    </a:bodyPr>
                    <a:lstStyle/>
                    <a:p>
                      <a:pPr lvl="0" rtl="0">
                        <a:lnSpc>
                          <a:spcPct val="115000"/>
                        </a:lnSpc>
                        <a:spcBef>
                          <a:spcPts val="0"/>
                        </a:spcBef>
                        <a:buClr>
                          <a:schemeClr val="dk1"/>
                        </a:buClr>
                        <a:buSzPct val="100000"/>
                        <a:buFont typeface="Arial"/>
                        <a:buNone/>
                      </a:pPr>
                      <a:r>
                        <a:rPr lang="en" sz="1100">
                          <a:solidFill>
                            <a:schemeClr val="lt1"/>
                          </a:solidFill>
                        </a:rPr>
                        <a:t>•</a:t>
                      </a:r>
                      <a:r>
                        <a:rPr lang="en" sz="1100">
                          <a:solidFill>
                            <a:schemeClr val="lt1"/>
                          </a:solidFill>
                          <a:latin typeface="Calibri"/>
                          <a:ea typeface="Calibri"/>
                          <a:cs typeface="Calibri"/>
                          <a:sym typeface="Calibri"/>
                        </a:rPr>
                        <a:t>High performance</a:t>
                      </a:r>
                    </a:p>
                    <a:p>
                      <a:pPr lvl="0" rtl="0">
                        <a:lnSpc>
                          <a:spcPct val="115000"/>
                        </a:lnSpc>
                        <a:spcBef>
                          <a:spcPts val="0"/>
                        </a:spcBef>
                        <a:buClr>
                          <a:schemeClr val="dk1"/>
                        </a:buClr>
                        <a:buSzPct val="100000"/>
                        <a:buFont typeface="Arial"/>
                        <a:buNone/>
                      </a:pPr>
                      <a:r>
                        <a:rPr lang="en" sz="1100">
                          <a:solidFill>
                            <a:schemeClr val="lt1"/>
                          </a:solidFill>
                        </a:rPr>
                        <a:t>•</a:t>
                      </a:r>
                      <a:r>
                        <a:rPr lang="en" sz="1100">
                          <a:solidFill>
                            <a:schemeClr val="lt1"/>
                          </a:solidFill>
                          <a:latin typeface="Calibri"/>
                          <a:ea typeface="Calibri"/>
                          <a:cs typeface="Calibri"/>
                          <a:sym typeface="Calibri"/>
                        </a:rPr>
                        <a:t>Open source</a:t>
                      </a:r>
                    </a:p>
                    <a:p>
                      <a:pPr lvl="0" rtl="0">
                        <a:lnSpc>
                          <a:spcPct val="115000"/>
                        </a:lnSpc>
                        <a:spcBef>
                          <a:spcPts val="0"/>
                        </a:spcBef>
                        <a:buClr>
                          <a:schemeClr val="dk1"/>
                        </a:buClr>
                        <a:buSzPct val="100000"/>
                        <a:buFont typeface="Arial"/>
                        <a:buNone/>
                      </a:pPr>
                      <a:r>
                        <a:rPr lang="en" sz="1100">
                          <a:solidFill>
                            <a:schemeClr val="lt1"/>
                          </a:solidFill>
                        </a:rPr>
                        <a:t>•</a:t>
                      </a:r>
                      <a:r>
                        <a:rPr lang="en" sz="1100">
                          <a:solidFill>
                            <a:schemeClr val="lt1"/>
                          </a:solidFill>
                          <a:latin typeface="Calibri"/>
                          <a:ea typeface="Calibri"/>
                          <a:cs typeface="Calibri"/>
                          <a:sym typeface="Calibri"/>
                        </a:rPr>
                        <a:t>Easy to manage Json data</a:t>
                      </a:r>
                    </a:p>
                    <a:p>
                      <a:pPr lvl="0" rtl="0">
                        <a:lnSpc>
                          <a:spcPct val="115000"/>
                        </a:lnSpc>
                        <a:spcBef>
                          <a:spcPts val="0"/>
                        </a:spcBef>
                        <a:buNone/>
                      </a:pPr>
                      <a:r>
                        <a:rPr lang="en" sz="1100">
                          <a:solidFill>
                            <a:schemeClr val="lt1"/>
                          </a:solidFill>
                        </a:rPr>
                        <a:t>•</a:t>
                      </a:r>
                      <a:r>
                        <a:rPr lang="en" sz="1100">
                          <a:solidFill>
                            <a:schemeClr val="lt1"/>
                          </a:solidFill>
                          <a:latin typeface="Calibri"/>
                          <a:ea typeface="Calibri"/>
                          <a:cs typeface="Calibri"/>
                          <a:sym typeface="Calibri"/>
                        </a:rPr>
                        <a:t>High availability</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gridSpan="2">
                  <a:txBody>
                    <a:bodyPr>
                      <a:noAutofit/>
                    </a:bodyPr>
                    <a:lstStyle/>
                    <a:p>
                      <a:pPr lvl="0" rtl="0" algn="ctr">
                        <a:lnSpc>
                          <a:spcPct val="115000"/>
                        </a:lnSpc>
                        <a:spcBef>
                          <a:spcPts val="0"/>
                        </a:spcBef>
                        <a:buClr>
                          <a:schemeClr val="dk1"/>
                        </a:buClr>
                        <a:buSzPct val="100000"/>
                        <a:buFont typeface="Arial"/>
                        <a:buNone/>
                      </a:pPr>
                      <a:r>
                        <a:rPr lang="en" sz="1100">
                          <a:solidFill>
                            <a:schemeClr val="lt1"/>
                          </a:solidFill>
                          <a:latin typeface="Calibri"/>
                          <a:ea typeface="Calibri"/>
                          <a:cs typeface="Calibri"/>
                          <a:sym typeface="Calibri"/>
                        </a:rPr>
                        <a:t>Free</a:t>
                      </a:r>
                    </a:p>
                    <a:p>
                      <a:pPr lvl="0" rtl="0" algn="ctr">
                        <a:lnSpc>
                          <a:spcPct val="115000"/>
                        </a:lnSpc>
                        <a:spcBef>
                          <a:spcPts val="0"/>
                        </a:spcBef>
                        <a:buNone/>
                      </a:pPr>
                      <a:r>
                        <a:t/>
                      </a:r>
                      <a:endParaRPr sz="1100">
                        <a:solidFill>
                          <a:schemeClr val="lt1"/>
                        </a:solidFill>
                      </a:endParaRP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a:txBody>
                    <a:bodyPr>
                      <a:noAutofit/>
                    </a:bodyPr>
                    <a:lstStyle/>
                    <a:p>
                      <a:pPr lvl="0" rtl="0" algn="ctr">
                        <a:lnSpc>
                          <a:spcPct val="115000"/>
                        </a:lnSpc>
                        <a:spcBef>
                          <a:spcPts val="0"/>
                        </a:spcBef>
                        <a:buClr>
                          <a:schemeClr val="dk1"/>
                        </a:buClr>
                        <a:buSzPct val="100000"/>
                        <a:buFont typeface="Arial"/>
                        <a:buNone/>
                      </a:pPr>
                      <a:r>
                        <a:rPr lang="en" sz="1100">
                          <a:solidFill>
                            <a:schemeClr val="lt1"/>
                          </a:solidFill>
                          <a:latin typeface="Calibri"/>
                          <a:ea typeface="Calibri"/>
                          <a:cs typeface="Calibri"/>
                          <a:sym typeface="Calibri"/>
                        </a:rPr>
                        <a:t>Open source</a:t>
                      </a:r>
                    </a:p>
                    <a:p>
                      <a:pPr lvl="0" rtl="0" algn="ctr">
                        <a:lnSpc>
                          <a:spcPct val="115000"/>
                        </a:lnSpc>
                        <a:spcBef>
                          <a:spcPts val="0"/>
                        </a:spcBef>
                        <a:buNone/>
                      </a:pPr>
                      <a:r>
                        <a:t/>
                      </a:r>
                      <a:endParaRPr sz="1100">
                        <a:solidFill>
                          <a:schemeClr val="lt1"/>
                        </a:solidFill>
                        <a:latin typeface="Calibri"/>
                        <a:ea typeface="Calibri"/>
                        <a:cs typeface="Calibri"/>
                        <a:sym typeface="Calibri"/>
                      </a:endParaRP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825250">
                <a:tc>
                  <a:txBody>
                    <a:bodyPr>
                      <a:noAutofit/>
                    </a:bodyPr>
                    <a:lstStyle/>
                    <a:p>
                      <a:pPr lvl="0" rtl="0" algn="ctr">
                        <a:lnSpc>
                          <a:spcPct val="115000"/>
                        </a:lnSpc>
                        <a:spcBef>
                          <a:spcPts val="0"/>
                        </a:spcBef>
                        <a:buNone/>
                      </a:pPr>
                      <a:r>
                        <a:rPr lang="en" sz="1100">
                          <a:solidFill>
                            <a:schemeClr val="lt1"/>
                          </a:solidFill>
                          <a:latin typeface="Calibri"/>
                          <a:ea typeface="Calibri"/>
                          <a:cs typeface="Calibri"/>
                          <a:sym typeface="Calibri"/>
                        </a:rPr>
                        <a:t>React-Native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None/>
                      </a:pPr>
                      <a:r>
                        <a:rPr lang="en" sz="1100">
                          <a:solidFill>
                            <a:schemeClr val="lt1"/>
                          </a:solidFill>
                          <a:latin typeface="Calibri"/>
                          <a:ea typeface="Calibri"/>
                          <a:cs typeface="Calibri"/>
                          <a:sym typeface="Calibri"/>
                        </a:rPr>
                        <a:t>A framework for building native app</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gridSpan="2">
                  <a:txBody>
                    <a:bodyPr>
                      <a:noAutofit/>
                    </a:bodyPr>
                    <a:lstStyle/>
                    <a:p>
                      <a:pPr lvl="0" rtl="0">
                        <a:lnSpc>
                          <a:spcPct val="115000"/>
                        </a:lnSpc>
                        <a:spcBef>
                          <a:spcPts val="0"/>
                        </a:spcBef>
                        <a:buClr>
                          <a:schemeClr val="dk1"/>
                        </a:buClr>
                        <a:buSzPct val="100000"/>
                        <a:buFont typeface="Arial"/>
                        <a:buNone/>
                      </a:pPr>
                      <a:r>
                        <a:rPr lang="en" sz="1100">
                          <a:solidFill>
                            <a:schemeClr val="lt1"/>
                          </a:solidFill>
                        </a:rPr>
                        <a:t>•</a:t>
                      </a:r>
                      <a:r>
                        <a:rPr lang="en" sz="1100">
                          <a:solidFill>
                            <a:schemeClr val="lt1"/>
                          </a:solidFill>
                          <a:latin typeface="Calibri"/>
                          <a:ea typeface="Calibri"/>
                          <a:cs typeface="Calibri"/>
                          <a:sym typeface="Calibri"/>
                        </a:rPr>
                        <a:t>Easy to learn and use</a:t>
                      </a:r>
                    </a:p>
                    <a:p>
                      <a:pPr lvl="0" rtl="0">
                        <a:lnSpc>
                          <a:spcPct val="115000"/>
                        </a:lnSpc>
                        <a:spcBef>
                          <a:spcPts val="0"/>
                        </a:spcBef>
                        <a:buNone/>
                      </a:pPr>
                      <a:r>
                        <a:rPr lang="en" sz="1100">
                          <a:solidFill>
                            <a:schemeClr val="lt1"/>
                          </a:solidFill>
                        </a:rPr>
                        <a:t>•</a:t>
                      </a:r>
                      <a:r>
                        <a:rPr lang="en" sz="1100">
                          <a:solidFill>
                            <a:schemeClr val="lt1"/>
                          </a:solidFill>
                          <a:latin typeface="Calibri"/>
                          <a:ea typeface="Calibri"/>
                          <a:cs typeface="Calibri"/>
                          <a:sym typeface="Calibri"/>
                        </a:rPr>
                        <a:t>Open source</a:t>
                      </a:r>
                    </a:p>
                    <a:p>
                      <a:pPr lvl="0" rtl="0">
                        <a:lnSpc>
                          <a:spcPct val="115000"/>
                        </a:lnSpc>
                        <a:spcBef>
                          <a:spcPts val="0"/>
                        </a:spcBef>
                        <a:buClr>
                          <a:schemeClr val="dk1"/>
                        </a:buClr>
                        <a:buSzPct val="100000"/>
                        <a:buFont typeface="Arial"/>
                        <a:buNone/>
                      </a:pPr>
                      <a:r>
                        <a:rPr lang="en" sz="1100">
                          <a:solidFill>
                            <a:schemeClr val="lt1"/>
                          </a:solidFill>
                        </a:rPr>
                        <a:t>•</a:t>
                      </a:r>
                      <a:r>
                        <a:rPr lang="en" sz="1100">
                          <a:solidFill>
                            <a:schemeClr val="lt1"/>
                          </a:solidFill>
                          <a:latin typeface="Calibri"/>
                          <a:ea typeface="Calibri"/>
                          <a:cs typeface="Calibri"/>
                          <a:sym typeface="Calibri"/>
                        </a:rPr>
                        <a:t>Support both iOS and Android platform development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gridSpan="2">
                  <a:txBody>
                    <a:bodyPr>
                      <a:noAutofit/>
                    </a:bodyPr>
                    <a:lstStyle/>
                    <a:p>
                      <a:pPr lvl="0" rtl="0" algn="ctr">
                        <a:lnSpc>
                          <a:spcPct val="115000"/>
                        </a:lnSpc>
                        <a:spcBef>
                          <a:spcPts val="0"/>
                        </a:spcBef>
                        <a:buNone/>
                      </a:pPr>
                      <a:r>
                        <a:rPr lang="en" sz="1100">
                          <a:solidFill>
                            <a:schemeClr val="lt1"/>
                          </a:solidFill>
                          <a:latin typeface="Calibri"/>
                          <a:ea typeface="Calibri"/>
                          <a:cs typeface="Calibri"/>
                          <a:sym typeface="Calibri"/>
                        </a:rPr>
                        <a:t>Free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a:txBody>
                    <a:bodyPr>
                      <a:noAutofit/>
                    </a:bodyPr>
                    <a:lstStyle/>
                    <a:p>
                      <a:pPr lvl="0" rtl="0" algn="ctr">
                        <a:lnSpc>
                          <a:spcPct val="115000"/>
                        </a:lnSpc>
                        <a:spcBef>
                          <a:spcPts val="0"/>
                        </a:spcBef>
                        <a:buNone/>
                      </a:pPr>
                      <a:r>
                        <a:rPr lang="en" sz="1100">
                          <a:solidFill>
                            <a:schemeClr val="lt1"/>
                          </a:solidFill>
                          <a:latin typeface="Calibri"/>
                          <a:ea typeface="Calibri"/>
                          <a:cs typeface="Calibri"/>
                          <a:sym typeface="Calibri"/>
                        </a:rPr>
                        <a:t>Open source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bl>
          </a:graphicData>
        </a:graphic>
      </p:graphicFrame>
      <p:sp>
        <p:nvSpPr>
          <p:cNvPr id="744" name="Shape 744"/>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64</a:t>
            </a:r>
          </a:p>
        </p:txBody>
      </p:sp>
      <p:sp>
        <p:nvSpPr>
          <p:cNvPr id="745" name="Shape 74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pic>
        <p:nvPicPr>
          <p:cNvPr id="750" name="Shape 750"/>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751" name="Shape 751"/>
          <p:cNvSpPr txBox="1"/>
          <p:nvPr/>
        </p:nvSpPr>
        <p:spPr>
          <a:xfrm>
            <a:off x="2014650" y="1884650"/>
            <a:ext cx="5114700" cy="644700"/>
          </a:xfrm>
          <a:prstGeom prst="rect">
            <a:avLst/>
          </a:prstGeom>
          <a:noFill/>
          <a:ln>
            <a:noFill/>
          </a:ln>
        </p:spPr>
        <p:txBody>
          <a:bodyPr anchorCtr="0" anchor="ctr" bIns="91425" lIns="91425" rIns="91425" wrap="square" tIns="91425">
            <a:noAutofit/>
          </a:bodyPr>
          <a:lstStyle/>
          <a:p>
            <a:pPr lvl="0" rtl="0">
              <a:spcBef>
                <a:spcPts val="0"/>
              </a:spcBef>
              <a:buNone/>
            </a:pPr>
            <a:r>
              <a:rPr lang="en" sz="3500">
                <a:solidFill>
                  <a:srgbClr val="F1C232"/>
                </a:solidFill>
                <a:latin typeface="Arial Rounded"/>
                <a:ea typeface="Arial Rounded"/>
                <a:cs typeface="Arial Rounded"/>
                <a:sym typeface="Arial Rounded"/>
              </a:rPr>
              <a:t>:.:</a:t>
            </a:r>
            <a:r>
              <a:rPr lang="en" sz="3500">
                <a:latin typeface="Arial Rounded"/>
                <a:ea typeface="Arial Rounded"/>
                <a:cs typeface="Arial Rounded"/>
                <a:sym typeface="Arial Rounded"/>
              </a:rPr>
              <a:t> </a:t>
            </a:r>
            <a:r>
              <a:rPr lang="en" sz="3500">
                <a:solidFill>
                  <a:srgbClr val="FFFFFF"/>
                </a:solidFill>
                <a:latin typeface="Arial Rounded"/>
                <a:ea typeface="Arial Rounded"/>
                <a:cs typeface="Arial Rounded"/>
                <a:sym typeface="Arial Rounded"/>
              </a:rPr>
              <a:t>Quality Focal Point</a:t>
            </a:r>
          </a:p>
        </p:txBody>
      </p:sp>
      <p:pic>
        <p:nvPicPr>
          <p:cNvPr id="752" name="Shape 752"/>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753" name="Shape 753"/>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65</a:t>
            </a:r>
          </a:p>
        </p:txBody>
      </p:sp>
      <p:sp>
        <p:nvSpPr>
          <p:cNvPr id="754" name="Shape 75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pic>
        <p:nvPicPr>
          <p:cNvPr id="759" name="Shape 759"/>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760" name="Shape 760"/>
          <p:cNvSpPr txBox="1"/>
          <p:nvPr/>
        </p:nvSpPr>
        <p:spPr>
          <a:xfrm>
            <a:off x="180200" y="0"/>
            <a:ext cx="4833600" cy="6447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Traceability Matrix</a:t>
            </a:r>
          </a:p>
        </p:txBody>
      </p:sp>
      <p:pic>
        <p:nvPicPr>
          <p:cNvPr id="761" name="Shape 761"/>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762" name="Shape 762"/>
          <p:cNvGraphicFramePr/>
          <p:nvPr/>
        </p:nvGraphicFramePr>
        <p:xfrm>
          <a:off x="819150" y="1089325"/>
          <a:ext cx="3000000" cy="3000000"/>
        </p:xfrm>
        <a:graphic>
          <a:graphicData uri="http://schemas.openxmlformats.org/drawingml/2006/table">
            <a:tbl>
              <a:tblPr>
                <a:noFill/>
                <a:tableStyleId>{16753F92-E573-4714-A354-03B6D90344ED}</a:tableStyleId>
              </a:tblPr>
              <a:tblGrid>
                <a:gridCol w="2314425"/>
                <a:gridCol w="2595650"/>
                <a:gridCol w="2595650"/>
              </a:tblGrid>
              <a:tr h="513250">
                <a:tc>
                  <a:txBody>
                    <a:bodyPr>
                      <a:noAutofit/>
                    </a:bodyPr>
                    <a:lstStyle/>
                    <a:p>
                      <a:pPr lvl="0" rtl="0">
                        <a:lnSpc>
                          <a:spcPct val="225000"/>
                        </a:lnSpc>
                        <a:spcBef>
                          <a:spcPts val="0"/>
                        </a:spcBef>
                        <a:buNone/>
                      </a:pPr>
                      <a:r>
                        <a:rPr b="1" lang="en" sz="1800">
                          <a:solidFill>
                            <a:srgbClr val="FFFFFF"/>
                          </a:solidFill>
                        </a:rPr>
                        <a:t>OCD</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None/>
                      </a:pPr>
                      <a:r>
                        <a:rPr b="1" lang="en" sz="1800">
                          <a:solidFill>
                            <a:srgbClr val="FFFFFF"/>
                          </a:solidFill>
                        </a:rPr>
                        <a:t>Requirement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None/>
                      </a:pPr>
                      <a:r>
                        <a:rPr b="1" lang="en" sz="1800">
                          <a:solidFill>
                            <a:srgbClr val="FFFFFF"/>
                          </a:solidFill>
                        </a:rPr>
                        <a:t>Use Case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7675">
                <a:tc>
                  <a:txBody>
                    <a:bodyPr>
                      <a:noAutofit/>
                    </a:bodyPr>
                    <a:lstStyle/>
                    <a:p>
                      <a:pPr indent="-69850" lvl="0" marL="76200" marR="76200" rtl="0">
                        <a:lnSpc>
                          <a:spcPct val="115000"/>
                        </a:lnSpc>
                        <a:spcBef>
                          <a:spcPts val="0"/>
                        </a:spcBef>
                        <a:buClr>
                          <a:schemeClr val="dk1"/>
                        </a:buClr>
                        <a:buSzPct val="91666"/>
                        <a:buFont typeface="Arial"/>
                        <a:buNone/>
                      </a:pPr>
                      <a:r>
                        <a:rPr b="1" lang="en" sz="1200">
                          <a:solidFill>
                            <a:srgbClr val="FFFFFF"/>
                          </a:solidFill>
                        </a:rPr>
                        <a:t>OC-1 Challenge Photos and Videos Post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None/>
                      </a:pPr>
                      <a:r>
                        <a:rPr lang="en" sz="1200">
                          <a:solidFill>
                            <a:srgbClr val="FFFFFF"/>
                          </a:solidFill>
                        </a:rPr>
                        <a:t>WC_4601</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None/>
                      </a:pPr>
                      <a:r>
                        <a:rPr lang="en" sz="1200">
                          <a:solidFill>
                            <a:srgbClr val="FFFFFF"/>
                          </a:solidFill>
                        </a:rPr>
                        <a:t>EC-6</a:t>
                      </a:r>
                    </a:p>
                    <a:p>
                      <a:pPr lvl="0" rtl="0" algn="ctr">
                        <a:lnSpc>
                          <a:spcPct val="115000"/>
                        </a:lnSpc>
                        <a:spcBef>
                          <a:spcPts val="0"/>
                        </a:spcBef>
                        <a:buNone/>
                      </a:pPr>
                      <a:r>
                        <a:t/>
                      </a:r>
                      <a:endParaRPr sz="1200">
                        <a:solidFill>
                          <a:srgbClr val="FFFFFF"/>
                        </a:solidFill>
                      </a:endParaRP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90525">
                <a:tc>
                  <a:txBody>
                    <a:bodyPr>
                      <a:noAutofit/>
                    </a:bodyPr>
                    <a:lstStyle/>
                    <a:p>
                      <a:pPr indent="-69850" lvl="0" marL="76200" marR="76200" rtl="0">
                        <a:lnSpc>
                          <a:spcPct val="115000"/>
                        </a:lnSpc>
                        <a:spcBef>
                          <a:spcPts val="0"/>
                        </a:spcBef>
                        <a:buClr>
                          <a:schemeClr val="dk1"/>
                        </a:buClr>
                        <a:buSzPct val="91666"/>
                        <a:buFont typeface="Arial"/>
                        <a:buNone/>
                      </a:pPr>
                      <a:r>
                        <a:rPr b="1" lang="en" sz="1200">
                          <a:solidFill>
                            <a:srgbClr val="FFFFFF"/>
                          </a:solidFill>
                        </a:rPr>
                        <a:t>OC-2 Challenge Complete Competition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None/>
                      </a:pPr>
                      <a:r>
                        <a:rPr lang="en" sz="1200">
                          <a:solidFill>
                            <a:schemeClr val="lt1"/>
                          </a:solidFill>
                        </a:rPr>
                        <a:t>WC_4532</a:t>
                      </a:r>
                    </a:p>
                    <a:p>
                      <a:pPr lvl="0" rtl="0" algn="ctr">
                        <a:lnSpc>
                          <a:spcPct val="115000"/>
                        </a:lnSpc>
                        <a:spcBef>
                          <a:spcPts val="0"/>
                        </a:spcBef>
                        <a:buNone/>
                      </a:pPr>
                      <a:r>
                        <a:rPr lang="en" sz="1200">
                          <a:solidFill>
                            <a:schemeClr val="lt1"/>
                          </a:solidFill>
                        </a:rPr>
                        <a:t>WC_4596</a:t>
                      </a:r>
                    </a:p>
                    <a:p>
                      <a:pPr lvl="0" rtl="0" algn="ctr">
                        <a:lnSpc>
                          <a:spcPct val="115000"/>
                        </a:lnSpc>
                        <a:spcBef>
                          <a:spcPts val="0"/>
                        </a:spcBef>
                        <a:buNone/>
                      </a:pPr>
                      <a:r>
                        <a:rPr lang="en" sz="1200">
                          <a:solidFill>
                            <a:schemeClr val="lt1"/>
                          </a:solidFill>
                        </a:rPr>
                        <a:t>WC_4597</a:t>
                      </a:r>
                    </a:p>
                    <a:p>
                      <a:pPr lvl="0" rtl="0" algn="ctr">
                        <a:lnSpc>
                          <a:spcPct val="115000"/>
                        </a:lnSpc>
                        <a:spcBef>
                          <a:spcPts val="0"/>
                        </a:spcBef>
                        <a:buClr>
                          <a:schemeClr val="dk1"/>
                        </a:buClr>
                        <a:buSzPct val="91666"/>
                        <a:buFont typeface="Arial"/>
                        <a:buNone/>
                      </a:pPr>
                      <a:r>
                        <a:rPr lang="en" sz="1200">
                          <a:solidFill>
                            <a:schemeClr val="lt1"/>
                          </a:solidFill>
                        </a:rPr>
                        <a:t>WC_4598</a:t>
                      </a:r>
                    </a:p>
                  </a:txBody>
                  <a:tcPr marT="38100" marB="38100" marR="38100" marL="38100" anchor="ctr">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None/>
                      </a:pPr>
                      <a:r>
                        <a:rPr lang="en" sz="1200">
                          <a:solidFill>
                            <a:schemeClr val="lt1"/>
                          </a:solidFill>
                        </a:rPr>
                        <a:t>EC-7</a:t>
                      </a:r>
                    </a:p>
                    <a:p>
                      <a:pPr lvl="0" rtl="0" algn="ctr">
                        <a:lnSpc>
                          <a:spcPct val="115000"/>
                        </a:lnSpc>
                        <a:spcBef>
                          <a:spcPts val="0"/>
                        </a:spcBef>
                        <a:buNone/>
                      </a:pPr>
                      <a:r>
                        <a:t/>
                      </a:r>
                      <a:endParaRPr sz="1200">
                        <a:solidFill>
                          <a:schemeClr val="lt1"/>
                        </a:solidFill>
                      </a:endParaRPr>
                    </a:p>
                  </a:txBody>
                  <a:tcPr marT="38100" marB="38100" marR="38100" marL="38100" anchor="ctr">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7675">
                <a:tc>
                  <a:txBody>
                    <a:bodyPr>
                      <a:noAutofit/>
                    </a:bodyPr>
                    <a:lstStyle/>
                    <a:p>
                      <a:pPr indent="-69850" lvl="0" marL="76200" marR="76200" rtl="0">
                        <a:lnSpc>
                          <a:spcPct val="115000"/>
                        </a:lnSpc>
                        <a:spcBef>
                          <a:spcPts val="0"/>
                        </a:spcBef>
                        <a:buClr>
                          <a:schemeClr val="dk1"/>
                        </a:buClr>
                        <a:buSzPct val="91666"/>
                        <a:buFont typeface="Arial"/>
                        <a:buNone/>
                      </a:pPr>
                      <a:r>
                        <a:rPr b="1" lang="en" sz="1200">
                          <a:solidFill>
                            <a:srgbClr val="FFFFFF"/>
                          </a:solidFill>
                        </a:rPr>
                        <a:t>OC-3 Challenge Game Suggestion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None/>
                      </a:pPr>
                      <a:r>
                        <a:rPr lang="en" sz="1200">
                          <a:solidFill>
                            <a:srgbClr val="FFFFFF"/>
                          </a:solidFill>
                        </a:rPr>
                        <a:t>WC_4535</a:t>
                      </a:r>
                    </a:p>
                  </a:txBody>
                  <a:tcPr marT="38100" marB="38100" marR="38100" marL="38100" anchor="ctr">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None/>
                      </a:pPr>
                      <a:r>
                        <a:rPr lang="en" sz="1200">
                          <a:solidFill>
                            <a:srgbClr val="FFFFFF"/>
                          </a:solidFill>
                        </a:rPr>
                        <a:t>EC-10</a:t>
                      </a:r>
                    </a:p>
                  </a:txBody>
                  <a:tcPr marT="38100" marB="38100" marR="38100" marL="38100" anchor="ctr">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447675">
                <a:tc>
                  <a:txBody>
                    <a:bodyPr>
                      <a:noAutofit/>
                    </a:bodyPr>
                    <a:lstStyle/>
                    <a:p>
                      <a:pPr indent="-69850" lvl="0" marL="76200" marR="76200" rtl="0">
                        <a:lnSpc>
                          <a:spcPct val="115000"/>
                        </a:lnSpc>
                        <a:spcBef>
                          <a:spcPts val="0"/>
                        </a:spcBef>
                        <a:buClr>
                          <a:schemeClr val="dk1"/>
                        </a:buClr>
                        <a:buSzPct val="91666"/>
                        <a:buFont typeface="Arial"/>
                        <a:buNone/>
                      </a:pPr>
                      <a:r>
                        <a:rPr b="1" lang="en" sz="1200">
                          <a:solidFill>
                            <a:srgbClr val="FFFFFF"/>
                          </a:solidFill>
                        </a:rPr>
                        <a:t>OC-4 Further 5 Days Daily Challenge Post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None/>
                      </a:pPr>
                      <a:r>
                        <a:rPr lang="en" sz="1200">
                          <a:solidFill>
                            <a:srgbClr val="FFFFFF"/>
                          </a:solidFill>
                        </a:rPr>
                        <a:t>WC_4595</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None/>
                      </a:pPr>
                      <a:r>
                        <a:rPr lang="en" sz="1200">
                          <a:solidFill>
                            <a:srgbClr val="FFFFFF"/>
                          </a:solidFill>
                        </a:rPr>
                        <a:t>EC-2</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bl>
          </a:graphicData>
        </a:graphic>
      </p:graphicFrame>
      <p:sp>
        <p:nvSpPr>
          <p:cNvPr id="763" name="Shape 763"/>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66</a:t>
            </a:r>
          </a:p>
        </p:txBody>
      </p:sp>
      <p:sp>
        <p:nvSpPr>
          <p:cNvPr id="764" name="Shape 76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pic>
        <p:nvPicPr>
          <p:cNvPr id="769" name="Shape 769"/>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770" name="Shape 770"/>
          <p:cNvSpPr txBox="1"/>
          <p:nvPr/>
        </p:nvSpPr>
        <p:spPr>
          <a:xfrm>
            <a:off x="180200" y="0"/>
            <a:ext cx="4833600" cy="6447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Traceability Matrix</a:t>
            </a:r>
          </a:p>
        </p:txBody>
      </p:sp>
      <p:graphicFrame>
        <p:nvGraphicFramePr>
          <p:cNvPr id="771" name="Shape 771"/>
          <p:cNvGraphicFramePr/>
          <p:nvPr/>
        </p:nvGraphicFramePr>
        <p:xfrm>
          <a:off x="819138" y="857150"/>
          <a:ext cx="3000000" cy="3000000"/>
        </p:xfrm>
        <a:graphic>
          <a:graphicData uri="http://schemas.openxmlformats.org/drawingml/2006/table">
            <a:tbl>
              <a:tblPr>
                <a:noFill/>
                <a:tableStyleId>{16753F92-E573-4714-A354-03B6D90344ED}</a:tableStyleId>
              </a:tblPr>
              <a:tblGrid>
                <a:gridCol w="2314425"/>
                <a:gridCol w="2595650"/>
                <a:gridCol w="2595650"/>
              </a:tblGrid>
              <a:tr h="750950">
                <a:tc>
                  <a:txBody>
                    <a:bodyPr>
                      <a:noAutofit/>
                    </a:bodyPr>
                    <a:lstStyle/>
                    <a:p>
                      <a:pPr lvl="0" rtl="0">
                        <a:lnSpc>
                          <a:spcPct val="225000"/>
                        </a:lnSpc>
                        <a:spcBef>
                          <a:spcPts val="0"/>
                        </a:spcBef>
                        <a:buNone/>
                      </a:pPr>
                      <a:r>
                        <a:rPr b="1" lang="en" sz="1800">
                          <a:solidFill>
                            <a:srgbClr val="FFFFFF"/>
                          </a:solidFill>
                        </a:rPr>
                        <a:t>OCD</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None/>
                      </a:pPr>
                      <a:r>
                        <a:rPr b="1" lang="en" sz="1800">
                          <a:solidFill>
                            <a:srgbClr val="FFFFFF"/>
                          </a:solidFill>
                        </a:rPr>
                        <a:t>Requirement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None/>
                      </a:pPr>
                      <a:r>
                        <a:rPr b="1" lang="en" sz="1800">
                          <a:solidFill>
                            <a:srgbClr val="FFFFFF"/>
                          </a:solidFill>
                        </a:rPr>
                        <a:t>Use Case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7675">
                <a:tc>
                  <a:txBody>
                    <a:bodyPr>
                      <a:noAutofit/>
                    </a:bodyPr>
                    <a:lstStyle/>
                    <a:p>
                      <a:pPr indent="0" lvl="0" marL="76200" marR="76200" rtl="0">
                        <a:lnSpc>
                          <a:spcPct val="115000"/>
                        </a:lnSpc>
                        <a:spcBef>
                          <a:spcPts val="0"/>
                        </a:spcBef>
                        <a:buNone/>
                      </a:pPr>
                      <a:r>
                        <a:rPr b="1" lang="en" sz="1200">
                          <a:solidFill>
                            <a:srgbClr val="FFFFFF"/>
                          </a:solidFill>
                        </a:rPr>
                        <a:t>OC-5 View, Approve or Cancel Challenge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None/>
                      </a:pPr>
                      <a:r>
                        <a:rPr lang="en" sz="1200">
                          <a:solidFill>
                            <a:srgbClr val="FFFFFF"/>
                          </a:solidFill>
                        </a:rPr>
                        <a:t>WC_4600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None/>
                      </a:pPr>
                      <a:r>
                        <a:rPr lang="en" sz="1200">
                          <a:solidFill>
                            <a:srgbClr val="FFFFFF"/>
                          </a:solidFill>
                        </a:rPr>
                        <a:t>EC-8</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447675">
                <a:tc>
                  <a:txBody>
                    <a:bodyPr>
                      <a:noAutofit/>
                    </a:bodyPr>
                    <a:lstStyle/>
                    <a:p>
                      <a:pPr indent="0" lvl="0" marL="76200" marR="76200" rtl="0">
                        <a:lnSpc>
                          <a:spcPct val="115000"/>
                        </a:lnSpc>
                        <a:spcBef>
                          <a:spcPts val="0"/>
                        </a:spcBef>
                        <a:buNone/>
                      </a:pPr>
                      <a:r>
                        <a:rPr b="1" lang="en" sz="1200">
                          <a:solidFill>
                            <a:srgbClr val="FFFFFF"/>
                          </a:solidFill>
                        </a:rPr>
                        <a:t>OC-6 Challenge Game Pop Screen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None/>
                      </a:pPr>
                      <a:r>
                        <a:rPr lang="en" sz="1200">
                          <a:solidFill>
                            <a:srgbClr val="FFFFFF"/>
                          </a:solidFill>
                        </a:rPr>
                        <a:t>WC_4531</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None/>
                      </a:pPr>
                      <a:r>
                        <a:rPr lang="en" sz="1200">
                          <a:solidFill>
                            <a:srgbClr val="FFFFFF"/>
                          </a:solidFill>
                        </a:rPr>
                        <a:t>EC-1</a:t>
                      </a:r>
                    </a:p>
                    <a:p>
                      <a:pPr lvl="0" rtl="0" algn="ctr">
                        <a:lnSpc>
                          <a:spcPct val="115000"/>
                        </a:lnSpc>
                        <a:spcBef>
                          <a:spcPts val="0"/>
                        </a:spcBef>
                        <a:buNone/>
                      </a:pPr>
                      <a:r>
                        <a:rPr lang="en" sz="1200">
                          <a:solidFill>
                            <a:srgbClr val="FFFFFF"/>
                          </a:solidFill>
                        </a:rPr>
                        <a:t>EC-2</a:t>
                      </a:r>
                    </a:p>
                    <a:p>
                      <a:pPr lvl="0" rtl="0" algn="ctr">
                        <a:lnSpc>
                          <a:spcPct val="115000"/>
                        </a:lnSpc>
                        <a:spcBef>
                          <a:spcPts val="0"/>
                        </a:spcBef>
                        <a:buNone/>
                      </a:pPr>
                      <a:r>
                        <a:rPr lang="en" sz="1200">
                          <a:solidFill>
                            <a:srgbClr val="FFFFFF"/>
                          </a:solidFill>
                        </a:rPr>
                        <a:t>EC-3</a:t>
                      </a:r>
                    </a:p>
                    <a:p>
                      <a:pPr lvl="0" rtl="0" algn="ctr">
                        <a:lnSpc>
                          <a:spcPct val="115000"/>
                        </a:lnSpc>
                        <a:spcBef>
                          <a:spcPts val="0"/>
                        </a:spcBef>
                        <a:buNone/>
                      </a:pPr>
                      <a:r>
                        <a:rPr lang="en" sz="1200">
                          <a:solidFill>
                            <a:srgbClr val="FFFFFF"/>
                          </a:solidFill>
                        </a:rPr>
                        <a:t>EC-4</a:t>
                      </a:r>
                    </a:p>
                    <a:p>
                      <a:pPr lvl="0" rtl="0" algn="ctr">
                        <a:lnSpc>
                          <a:spcPct val="115000"/>
                        </a:lnSpc>
                        <a:spcBef>
                          <a:spcPts val="0"/>
                        </a:spcBef>
                        <a:buNone/>
                      </a:pPr>
                      <a:r>
                        <a:rPr lang="en" sz="1200">
                          <a:solidFill>
                            <a:srgbClr val="FFFFFF"/>
                          </a:solidFill>
                        </a:rPr>
                        <a:t>EC-5</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7675">
                <a:tc>
                  <a:txBody>
                    <a:bodyPr>
                      <a:noAutofit/>
                    </a:bodyPr>
                    <a:lstStyle/>
                    <a:p>
                      <a:pPr indent="-69850" lvl="0" marL="76200" marR="76200" rtl="0">
                        <a:lnSpc>
                          <a:spcPct val="115000"/>
                        </a:lnSpc>
                        <a:spcBef>
                          <a:spcPts val="0"/>
                        </a:spcBef>
                        <a:buClr>
                          <a:schemeClr val="dk1"/>
                        </a:buClr>
                        <a:buSzPct val="91666"/>
                        <a:buFont typeface="Arial"/>
                        <a:buNone/>
                      </a:pPr>
                      <a:r>
                        <a:rPr b="1" lang="en" sz="1200">
                          <a:solidFill>
                            <a:srgbClr val="FFFFFF"/>
                          </a:solidFill>
                        </a:rPr>
                        <a:t>OC-7 Offline&amp;Online Notification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None/>
                      </a:pPr>
                      <a:r>
                        <a:rPr lang="en" sz="1200">
                          <a:solidFill>
                            <a:srgbClr val="FFFFFF"/>
                          </a:solidFill>
                        </a:rPr>
                        <a:t>WC_4534</a:t>
                      </a:r>
                    </a:p>
                    <a:p>
                      <a:pPr lvl="0" rtl="0" algn="ctr">
                        <a:lnSpc>
                          <a:spcPct val="115000"/>
                        </a:lnSpc>
                        <a:spcBef>
                          <a:spcPts val="0"/>
                        </a:spcBef>
                        <a:buNone/>
                      </a:pPr>
                      <a:r>
                        <a:rPr lang="en" sz="1200">
                          <a:solidFill>
                            <a:srgbClr val="FFFFFF"/>
                          </a:solidFill>
                        </a:rPr>
                        <a:t>WC_4546</a:t>
                      </a:r>
                    </a:p>
                    <a:p>
                      <a:pPr lvl="0" rtl="0" algn="ctr">
                        <a:lnSpc>
                          <a:spcPct val="115000"/>
                        </a:lnSpc>
                        <a:spcBef>
                          <a:spcPts val="0"/>
                        </a:spcBef>
                        <a:buNone/>
                      </a:pPr>
                      <a:r>
                        <a:rPr lang="en" sz="1200">
                          <a:solidFill>
                            <a:srgbClr val="FFFFFF"/>
                          </a:solidFill>
                        </a:rPr>
                        <a:t>WC_4599</a:t>
                      </a:r>
                    </a:p>
                    <a:p>
                      <a:pPr lvl="0" rtl="0" algn="ctr">
                        <a:lnSpc>
                          <a:spcPct val="115000"/>
                        </a:lnSpc>
                        <a:spcBef>
                          <a:spcPts val="0"/>
                        </a:spcBef>
                        <a:buNone/>
                      </a:pPr>
                      <a:r>
                        <a:rPr lang="en" sz="1200">
                          <a:solidFill>
                            <a:srgbClr val="FFFFFF"/>
                          </a:solidFill>
                        </a:rPr>
                        <a:t>WC_4600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None/>
                      </a:pPr>
                      <a:r>
                        <a:rPr lang="en" sz="1200">
                          <a:solidFill>
                            <a:srgbClr val="FFFFFF"/>
                          </a:solidFill>
                        </a:rPr>
                        <a:t>TBD</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447675">
                <a:tc>
                  <a:txBody>
                    <a:bodyPr>
                      <a:noAutofit/>
                    </a:bodyPr>
                    <a:lstStyle/>
                    <a:p>
                      <a:pPr indent="0" lvl="0" marL="76200" marR="76200" rtl="0">
                        <a:lnSpc>
                          <a:spcPct val="115000"/>
                        </a:lnSpc>
                        <a:spcBef>
                          <a:spcPts val="0"/>
                        </a:spcBef>
                        <a:buNone/>
                      </a:pPr>
                      <a:r>
                        <a:rPr b="1" lang="en" sz="1200">
                          <a:solidFill>
                            <a:srgbClr val="FFFFFF"/>
                          </a:solidFill>
                        </a:rPr>
                        <a:t>OC-8 Competition Reward</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None/>
                      </a:pPr>
                      <a:r>
                        <a:rPr lang="en" sz="1200">
                          <a:solidFill>
                            <a:srgbClr val="FFFFFF"/>
                          </a:solidFill>
                        </a:rPr>
                        <a:t>WC_4538</a:t>
                      </a:r>
                    </a:p>
                    <a:p>
                      <a:pPr lvl="0" rtl="0" algn="ctr">
                        <a:lnSpc>
                          <a:spcPct val="115000"/>
                        </a:lnSpc>
                        <a:spcBef>
                          <a:spcPts val="0"/>
                        </a:spcBef>
                        <a:buNone/>
                      </a:pPr>
                      <a:r>
                        <a:rPr lang="en" sz="1200">
                          <a:solidFill>
                            <a:srgbClr val="FFFFFF"/>
                          </a:solidFill>
                        </a:rPr>
                        <a:t>WC_4537</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Clr>
                          <a:schemeClr val="dk1"/>
                        </a:buClr>
                        <a:buSzPct val="91666"/>
                        <a:buFont typeface="Arial"/>
                        <a:buNone/>
                      </a:pPr>
                      <a:r>
                        <a:rPr lang="en" sz="1200">
                          <a:solidFill>
                            <a:schemeClr val="lt1"/>
                          </a:solidFill>
                        </a:rPr>
                        <a:t>TBD</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bl>
          </a:graphicData>
        </a:graphic>
      </p:graphicFrame>
      <p:pic>
        <p:nvPicPr>
          <p:cNvPr id="772" name="Shape 772"/>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773" name="Shape 773"/>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67</a:t>
            </a:r>
          </a:p>
        </p:txBody>
      </p:sp>
      <p:sp>
        <p:nvSpPr>
          <p:cNvPr id="774" name="Shape 77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pic>
        <p:nvPicPr>
          <p:cNvPr id="779" name="Shape 779"/>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780" name="Shape 780"/>
          <p:cNvSpPr txBox="1"/>
          <p:nvPr/>
        </p:nvSpPr>
        <p:spPr>
          <a:xfrm>
            <a:off x="180200" y="0"/>
            <a:ext cx="7502700" cy="6447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Defect identification</a:t>
            </a:r>
          </a:p>
        </p:txBody>
      </p:sp>
      <p:pic>
        <p:nvPicPr>
          <p:cNvPr id="781" name="Shape 781"/>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782" name="Shape 782"/>
          <p:cNvGraphicFramePr/>
          <p:nvPr/>
        </p:nvGraphicFramePr>
        <p:xfrm>
          <a:off x="809875" y="1308275"/>
          <a:ext cx="3000000" cy="3000000"/>
        </p:xfrm>
        <a:graphic>
          <a:graphicData uri="http://schemas.openxmlformats.org/drawingml/2006/table">
            <a:tbl>
              <a:tblPr>
                <a:noFill/>
                <a:tableStyleId>{16753F92-E573-4714-A354-03B6D90344ED}</a:tableStyleId>
              </a:tblPr>
              <a:tblGrid>
                <a:gridCol w="3537900"/>
              </a:tblGrid>
              <a:tr h="469050">
                <a:tc>
                  <a:txBody>
                    <a:bodyPr>
                      <a:noAutofit/>
                    </a:bodyPr>
                    <a:lstStyle/>
                    <a:p>
                      <a:pPr lvl="0" rtl="0">
                        <a:lnSpc>
                          <a:spcPct val="100000"/>
                        </a:lnSpc>
                        <a:spcBef>
                          <a:spcPts val="0"/>
                        </a:spcBef>
                        <a:buNone/>
                      </a:pPr>
                      <a:r>
                        <a:rPr b="1" lang="en" sz="1800">
                          <a:solidFill>
                            <a:srgbClr val="FFFFFF"/>
                          </a:solidFill>
                        </a:rPr>
                        <a:t>Review identification type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7675">
                <a:tc>
                  <a:txBody>
                    <a:bodyPr>
                      <a:noAutofit/>
                    </a:bodyPr>
                    <a:lstStyle/>
                    <a:p>
                      <a:pPr indent="0" lvl="0" marL="76200" marR="76200" rtl="0" algn="just">
                        <a:lnSpc>
                          <a:spcPct val="115000"/>
                        </a:lnSpc>
                        <a:spcBef>
                          <a:spcPts val="0"/>
                        </a:spcBef>
                        <a:buNone/>
                      </a:pPr>
                      <a:r>
                        <a:rPr b="1" lang="en" sz="1200">
                          <a:solidFill>
                            <a:srgbClr val="FFFFFF"/>
                          </a:solidFill>
                        </a:rPr>
                        <a:t>Peer Review</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90525">
                <a:tc>
                  <a:txBody>
                    <a:bodyPr>
                      <a:noAutofit/>
                    </a:bodyPr>
                    <a:lstStyle/>
                    <a:p>
                      <a:pPr indent="-69850" lvl="0" marL="76200" marR="76200" rtl="0" algn="just">
                        <a:lnSpc>
                          <a:spcPct val="115000"/>
                        </a:lnSpc>
                        <a:spcBef>
                          <a:spcPts val="0"/>
                        </a:spcBef>
                        <a:buClr>
                          <a:schemeClr val="dk1"/>
                        </a:buClr>
                        <a:buSzPct val="91666"/>
                        <a:buFont typeface="Arial"/>
                        <a:buNone/>
                      </a:pPr>
                      <a:r>
                        <a:rPr b="1" lang="en" sz="1200">
                          <a:solidFill>
                            <a:srgbClr val="FFFFFF"/>
                          </a:solidFill>
                        </a:rPr>
                        <a:t>Client Feedback</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7675">
                <a:tc>
                  <a:txBody>
                    <a:bodyPr>
                      <a:noAutofit/>
                    </a:bodyPr>
                    <a:lstStyle/>
                    <a:p>
                      <a:pPr indent="-69850" lvl="0" marL="76200" marR="76200" rtl="0" algn="just">
                        <a:lnSpc>
                          <a:spcPct val="115000"/>
                        </a:lnSpc>
                        <a:spcBef>
                          <a:spcPts val="0"/>
                        </a:spcBef>
                        <a:buClr>
                          <a:schemeClr val="dk1"/>
                        </a:buClr>
                        <a:buSzPct val="91666"/>
                        <a:buFont typeface="Arial"/>
                        <a:buNone/>
                      </a:pPr>
                      <a:r>
                        <a:rPr b="1" lang="en" sz="1200">
                          <a:solidFill>
                            <a:srgbClr val="FFFFFF"/>
                          </a:solidFill>
                        </a:rPr>
                        <a:t>Instructors (Prof. &amp; TA) suggestions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447675">
                <a:tc>
                  <a:txBody>
                    <a:bodyPr>
                      <a:noAutofit/>
                    </a:bodyPr>
                    <a:lstStyle/>
                    <a:p>
                      <a:pPr indent="-69850" lvl="0" marL="76200" marR="76200" rtl="0" algn="just">
                        <a:lnSpc>
                          <a:spcPct val="115000"/>
                        </a:lnSpc>
                        <a:spcBef>
                          <a:spcPts val="0"/>
                        </a:spcBef>
                        <a:buClr>
                          <a:schemeClr val="dk1"/>
                        </a:buClr>
                        <a:buSzPct val="91666"/>
                        <a:buFont typeface="Arial"/>
                        <a:buNone/>
                      </a:pPr>
                      <a:r>
                        <a:rPr b="1" lang="en" sz="1200">
                          <a:solidFill>
                            <a:srgbClr val="FFFFFF"/>
                          </a:solidFill>
                        </a:rPr>
                        <a:t>ARB</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bl>
          </a:graphicData>
        </a:graphic>
      </p:graphicFrame>
      <p:graphicFrame>
        <p:nvGraphicFramePr>
          <p:cNvPr id="783" name="Shape 783"/>
          <p:cNvGraphicFramePr/>
          <p:nvPr/>
        </p:nvGraphicFramePr>
        <p:xfrm>
          <a:off x="4789775" y="1525550"/>
          <a:ext cx="3000000" cy="3000000"/>
        </p:xfrm>
        <a:graphic>
          <a:graphicData uri="http://schemas.openxmlformats.org/drawingml/2006/table">
            <a:tbl>
              <a:tblPr>
                <a:noFill/>
                <a:tableStyleId>{16753F92-E573-4714-A354-03B6D90344ED}</a:tableStyleId>
              </a:tblPr>
              <a:tblGrid>
                <a:gridCol w="3537900"/>
              </a:tblGrid>
              <a:tr h="100000">
                <a:tc>
                  <a:txBody>
                    <a:bodyPr>
                      <a:noAutofit/>
                    </a:bodyPr>
                    <a:lstStyle/>
                    <a:p>
                      <a:pPr lvl="0" rtl="0">
                        <a:lnSpc>
                          <a:spcPct val="115000"/>
                        </a:lnSpc>
                        <a:spcBef>
                          <a:spcPts val="0"/>
                        </a:spcBef>
                        <a:buNone/>
                      </a:pPr>
                      <a:r>
                        <a:rPr b="1" lang="en" sz="1800">
                          <a:solidFill>
                            <a:srgbClr val="FFFFFF"/>
                          </a:solidFill>
                        </a:rPr>
                        <a:t>Test identification type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7675">
                <a:tc>
                  <a:txBody>
                    <a:bodyPr>
                      <a:noAutofit/>
                    </a:bodyPr>
                    <a:lstStyle/>
                    <a:p>
                      <a:pPr indent="0" lvl="0" marL="76200" marR="76200" rtl="0" algn="just">
                        <a:lnSpc>
                          <a:spcPct val="115000"/>
                        </a:lnSpc>
                        <a:spcBef>
                          <a:spcPts val="0"/>
                        </a:spcBef>
                        <a:buNone/>
                      </a:pPr>
                      <a:r>
                        <a:rPr b="1" lang="en" sz="1200">
                          <a:solidFill>
                            <a:srgbClr val="FFFFFF"/>
                          </a:solidFill>
                        </a:rPr>
                        <a:t>Unit Test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90525">
                <a:tc>
                  <a:txBody>
                    <a:bodyPr>
                      <a:noAutofit/>
                    </a:bodyPr>
                    <a:lstStyle/>
                    <a:p>
                      <a:pPr indent="-69850" lvl="0" marL="76200" marR="76200" rtl="0" algn="just">
                        <a:lnSpc>
                          <a:spcPct val="115000"/>
                        </a:lnSpc>
                        <a:spcBef>
                          <a:spcPts val="0"/>
                        </a:spcBef>
                        <a:buClr>
                          <a:schemeClr val="dk1"/>
                        </a:buClr>
                        <a:buSzPct val="91666"/>
                        <a:buFont typeface="Arial"/>
                        <a:buNone/>
                      </a:pPr>
                      <a:r>
                        <a:rPr b="1" lang="en" sz="1200">
                          <a:solidFill>
                            <a:srgbClr val="FFFFFF"/>
                          </a:solidFill>
                        </a:rPr>
                        <a:t>Integration Test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7675">
                <a:tc>
                  <a:txBody>
                    <a:bodyPr>
                      <a:noAutofit/>
                    </a:bodyPr>
                    <a:lstStyle/>
                    <a:p>
                      <a:pPr indent="-69850" lvl="0" marL="76200" marR="76200" rtl="0" algn="just">
                        <a:lnSpc>
                          <a:spcPct val="115000"/>
                        </a:lnSpc>
                        <a:spcBef>
                          <a:spcPts val="0"/>
                        </a:spcBef>
                        <a:buClr>
                          <a:schemeClr val="dk1"/>
                        </a:buClr>
                        <a:buSzPct val="91666"/>
                        <a:buFont typeface="Arial"/>
                        <a:buNone/>
                      </a:pPr>
                      <a:r>
                        <a:rPr b="1" lang="en" sz="1200">
                          <a:solidFill>
                            <a:srgbClr val="FFFFFF"/>
                          </a:solidFill>
                        </a:rPr>
                        <a:t>End-to-End</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bl>
          </a:graphicData>
        </a:graphic>
      </p:graphicFrame>
      <p:sp>
        <p:nvSpPr>
          <p:cNvPr id="784" name="Shape 784"/>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68</a:t>
            </a:r>
          </a:p>
        </p:txBody>
      </p:sp>
      <p:sp>
        <p:nvSpPr>
          <p:cNvPr id="785" name="Shape 78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Shape 122"/>
          <p:cNvSpPr txBox="1"/>
          <p:nvPr>
            <p:ph type="ctrTitle"/>
          </p:nvPr>
        </p:nvSpPr>
        <p:spPr>
          <a:xfrm>
            <a:off x="311708" y="744575"/>
            <a:ext cx="8520600" cy="2052600"/>
          </a:xfrm>
          <a:prstGeom prst="rect">
            <a:avLst/>
          </a:prstGeom>
        </p:spPr>
        <p:txBody>
          <a:bodyPr anchorCtr="0" anchor="b" bIns="91425" lIns="91425" rIns="91425" wrap="square" tIns="91425">
            <a:noAutofit/>
          </a:bodyPr>
          <a:lstStyle/>
          <a:p>
            <a:pPr lvl="0" rtl="0">
              <a:spcBef>
                <a:spcPts val="0"/>
              </a:spcBef>
              <a:buNone/>
            </a:pPr>
            <a:r>
              <a:t/>
            </a:r>
            <a:endParaRPr/>
          </a:p>
        </p:txBody>
      </p:sp>
      <p:sp>
        <p:nvSpPr>
          <p:cNvPr id="123" name="Shape 123"/>
          <p:cNvSpPr txBox="1"/>
          <p:nvPr>
            <p:ph idx="1" type="subTitle"/>
          </p:nvPr>
        </p:nvSpPr>
        <p:spPr>
          <a:xfrm>
            <a:off x="311700" y="2834125"/>
            <a:ext cx="8520600" cy="792600"/>
          </a:xfrm>
          <a:prstGeom prst="rect">
            <a:avLst/>
          </a:prstGeom>
        </p:spPr>
        <p:txBody>
          <a:bodyPr anchorCtr="0" anchor="t" bIns="91425" lIns="91425" rIns="91425" wrap="square" tIns="91425">
            <a:noAutofit/>
          </a:bodyPr>
          <a:lstStyle/>
          <a:p>
            <a:pPr lvl="0" rtl="0">
              <a:spcBef>
                <a:spcPts val="0"/>
              </a:spcBef>
              <a:buNone/>
            </a:pPr>
            <a:r>
              <a:t/>
            </a:r>
            <a:endParaRPr/>
          </a:p>
        </p:txBody>
      </p:sp>
      <p:pic>
        <p:nvPicPr>
          <p:cNvPr id="124" name="Shape 124"/>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125" name="Shape 125"/>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126" name="Shape 126"/>
          <p:cNvSpPr txBox="1"/>
          <p:nvPr/>
        </p:nvSpPr>
        <p:spPr>
          <a:xfrm>
            <a:off x="180200" y="0"/>
            <a:ext cx="7436100" cy="6447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 Technical Concerns/Solutions  </a:t>
            </a:r>
          </a:p>
        </p:txBody>
      </p:sp>
      <p:sp>
        <p:nvSpPr>
          <p:cNvPr id="127" name="Shape 127"/>
          <p:cNvSpPr txBox="1"/>
          <p:nvPr/>
        </p:nvSpPr>
        <p:spPr>
          <a:xfrm>
            <a:off x="341525" y="751375"/>
            <a:ext cx="8520600" cy="3695400"/>
          </a:xfrm>
          <a:prstGeom prst="rect">
            <a:avLst/>
          </a:prstGeom>
          <a:noFill/>
          <a:ln>
            <a:noFill/>
          </a:ln>
        </p:spPr>
        <p:txBody>
          <a:bodyPr anchorCtr="0" anchor="t" bIns="91425" lIns="91425" rIns="91425" wrap="square" tIns="91425">
            <a:noAutofit/>
          </a:bodyPr>
          <a:lstStyle/>
          <a:p>
            <a:pPr indent="-342900" lvl="0" marL="457200" rtl="0">
              <a:spcBef>
                <a:spcPts val="0"/>
              </a:spcBef>
              <a:buClr>
                <a:srgbClr val="FFFFFF"/>
              </a:buClr>
              <a:buSzPct val="100000"/>
              <a:buFont typeface="Arial Rounded"/>
              <a:buChar char="-"/>
            </a:pPr>
            <a:r>
              <a:rPr b="1" lang="en" sz="1800">
                <a:solidFill>
                  <a:srgbClr val="FFFFFF"/>
                </a:solidFill>
                <a:latin typeface="Arial Rounded"/>
                <a:ea typeface="Arial Rounded"/>
                <a:cs typeface="Arial Rounded"/>
                <a:sym typeface="Arial Rounded"/>
              </a:rPr>
              <a:t>Concerns</a:t>
            </a:r>
          </a:p>
          <a:p>
            <a:pPr indent="-342900" lvl="1" marL="914400" rtl="0">
              <a:spcBef>
                <a:spcPts val="0"/>
              </a:spcBef>
              <a:buClr>
                <a:srgbClr val="FFFFFF"/>
              </a:buClr>
              <a:buSzPct val="100000"/>
              <a:buFont typeface="Arial Rounded"/>
              <a:buChar char="-"/>
            </a:pPr>
            <a:r>
              <a:rPr b="1" lang="en" sz="1800">
                <a:solidFill>
                  <a:schemeClr val="lt1"/>
                </a:solidFill>
                <a:latin typeface="Arial Rounded"/>
                <a:ea typeface="Arial Rounded"/>
                <a:cs typeface="Arial Rounded"/>
                <a:sym typeface="Arial Rounded"/>
              </a:rPr>
              <a:t>COTS products usage and incorporation with the mobile application and adapting capabilities of applications to requirements of users</a:t>
            </a:r>
          </a:p>
          <a:p>
            <a:pPr indent="-342900" lvl="1" marL="914400" rtl="0">
              <a:spcBef>
                <a:spcPts val="0"/>
              </a:spcBef>
              <a:buClr>
                <a:schemeClr val="lt1"/>
              </a:buClr>
              <a:buSzPct val="100000"/>
              <a:buFont typeface="Arial Rounded"/>
              <a:buChar char="-"/>
            </a:pPr>
            <a:r>
              <a:rPr b="1" lang="en" sz="1800">
                <a:solidFill>
                  <a:schemeClr val="lt1"/>
                </a:solidFill>
                <a:latin typeface="Arial Rounded"/>
                <a:ea typeface="Arial Rounded"/>
                <a:cs typeface="Arial Rounded"/>
                <a:sym typeface="Arial Rounded"/>
              </a:rPr>
              <a:t>The method in which we handle user data and connections among different users also brings up concerns in terms of more at ease data storage and retrieval methods</a:t>
            </a:r>
          </a:p>
          <a:p>
            <a:pPr indent="-342900" lvl="0" marL="457200" rtl="0">
              <a:spcBef>
                <a:spcPts val="0"/>
              </a:spcBef>
              <a:buClr>
                <a:srgbClr val="FFFFFF"/>
              </a:buClr>
              <a:buSzPct val="100000"/>
              <a:buFont typeface="Arial Rounded"/>
              <a:buChar char="-"/>
            </a:pPr>
            <a:r>
              <a:rPr b="1" lang="en" sz="1800">
                <a:solidFill>
                  <a:srgbClr val="FFFFFF"/>
                </a:solidFill>
                <a:latin typeface="Arial Rounded"/>
                <a:ea typeface="Arial Rounded"/>
                <a:cs typeface="Arial Rounded"/>
                <a:sym typeface="Arial Rounded"/>
              </a:rPr>
              <a:t>Solutions</a:t>
            </a:r>
          </a:p>
          <a:p>
            <a:pPr indent="-342900" lvl="1" marL="914400" rtl="0">
              <a:spcBef>
                <a:spcPts val="0"/>
              </a:spcBef>
              <a:buClr>
                <a:srgbClr val="FFFFFF"/>
              </a:buClr>
              <a:buSzPct val="100000"/>
              <a:buFont typeface="Arial Rounded"/>
              <a:buChar char="-"/>
            </a:pPr>
            <a:r>
              <a:rPr b="1" lang="en" sz="1800">
                <a:solidFill>
                  <a:srgbClr val="FFFFFF"/>
                </a:solidFill>
                <a:latin typeface="Arial Rounded"/>
                <a:ea typeface="Arial Rounded"/>
                <a:cs typeface="Arial Rounded"/>
                <a:sym typeface="Arial Rounded"/>
              </a:rPr>
              <a:t>Through developmental testing, the team can dissociate with technical concerns with COTS products</a:t>
            </a:r>
          </a:p>
          <a:p>
            <a:pPr indent="-342900" lvl="1" marL="914400" rtl="0">
              <a:spcBef>
                <a:spcPts val="0"/>
              </a:spcBef>
              <a:buClr>
                <a:srgbClr val="FFFFFF"/>
              </a:buClr>
              <a:buSzPct val="100000"/>
              <a:buFont typeface="Arial Rounded"/>
              <a:buChar char="-"/>
            </a:pPr>
            <a:r>
              <a:rPr b="1" lang="en" sz="1800">
                <a:solidFill>
                  <a:srgbClr val="FFFFFF"/>
                </a:solidFill>
                <a:latin typeface="Arial Rounded"/>
                <a:ea typeface="Arial Rounded"/>
                <a:cs typeface="Arial Rounded"/>
                <a:sym typeface="Arial Rounded"/>
              </a:rPr>
              <a:t>Discuss methods in which we still store our json data and how we can mitigate problems by testing different scenarios</a:t>
            </a:r>
          </a:p>
        </p:txBody>
      </p:sp>
      <p:sp>
        <p:nvSpPr>
          <p:cNvPr id="128" name="Shape 128"/>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7</a:t>
            </a:r>
          </a:p>
        </p:txBody>
      </p:sp>
      <p:sp>
        <p:nvSpPr>
          <p:cNvPr id="129" name="Shape 12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pic>
        <p:nvPicPr>
          <p:cNvPr id="790" name="Shape 790"/>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791" name="Shape 791"/>
          <p:cNvSpPr txBox="1"/>
          <p:nvPr/>
        </p:nvSpPr>
        <p:spPr>
          <a:xfrm>
            <a:off x="180200" y="0"/>
            <a:ext cx="7502700" cy="6447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Defect Prevention</a:t>
            </a:r>
          </a:p>
        </p:txBody>
      </p:sp>
      <p:graphicFrame>
        <p:nvGraphicFramePr>
          <p:cNvPr id="792" name="Shape 792"/>
          <p:cNvGraphicFramePr/>
          <p:nvPr/>
        </p:nvGraphicFramePr>
        <p:xfrm>
          <a:off x="735725" y="1117150"/>
          <a:ext cx="3000000" cy="3000000"/>
        </p:xfrm>
        <a:graphic>
          <a:graphicData uri="http://schemas.openxmlformats.org/drawingml/2006/table">
            <a:tbl>
              <a:tblPr>
                <a:noFill/>
                <a:tableStyleId>{16753F92-E573-4714-A354-03B6D90344ED}</a:tableStyleId>
              </a:tblPr>
              <a:tblGrid>
                <a:gridCol w="1719700"/>
                <a:gridCol w="927775"/>
                <a:gridCol w="1168750"/>
                <a:gridCol w="3856325"/>
              </a:tblGrid>
              <a:tr h="385625">
                <a:tc>
                  <a:txBody>
                    <a:bodyPr>
                      <a:noAutofit/>
                    </a:bodyPr>
                    <a:lstStyle/>
                    <a:p>
                      <a:pPr lvl="0" rtl="0">
                        <a:lnSpc>
                          <a:spcPct val="225000"/>
                        </a:lnSpc>
                        <a:spcBef>
                          <a:spcPts val="0"/>
                        </a:spcBef>
                        <a:buNone/>
                      </a:pPr>
                      <a:r>
                        <a:rPr b="1" lang="en">
                          <a:solidFill>
                            <a:srgbClr val="FFFFFF"/>
                          </a:solidFill>
                        </a:rPr>
                        <a:t>Strategy</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None/>
                      </a:pPr>
                      <a:r>
                        <a:rPr b="1" lang="en">
                          <a:solidFill>
                            <a:srgbClr val="FFFFFF"/>
                          </a:solidFill>
                        </a:rPr>
                        <a:t>Priority</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None/>
                      </a:pPr>
                      <a:r>
                        <a:rPr b="1" lang="en">
                          <a:solidFill>
                            <a:srgbClr val="FFFFFF"/>
                          </a:solidFill>
                        </a:rPr>
                        <a:t>Level</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None/>
                      </a:pPr>
                      <a:r>
                        <a:rPr b="1" lang="en">
                          <a:solidFill>
                            <a:srgbClr val="FFFFFF"/>
                          </a:solidFill>
                        </a:rPr>
                        <a:t>Description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7675">
                <a:tc>
                  <a:txBody>
                    <a:bodyPr>
                      <a:noAutofit/>
                    </a:bodyPr>
                    <a:lstStyle/>
                    <a:p>
                      <a:pPr indent="0" lvl="0" marL="76200" marR="76200" rtl="0" algn="just">
                        <a:lnSpc>
                          <a:spcPct val="115000"/>
                        </a:lnSpc>
                        <a:spcBef>
                          <a:spcPts val="0"/>
                        </a:spcBef>
                        <a:buNone/>
                      </a:pPr>
                      <a:r>
                        <a:rPr b="1" lang="en" sz="1200">
                          <a:solidFill>
                            <a:srgbClr val="FFFFFF"/>
                          </a:solidFill>
                        </a:rPr>
                        <a:t>Win-win negotiation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None/>
                      </a:pPr>
                      <a:r>
                        <a:rPr lang="en" sz="1200">
                          <a:solidFill>
                            <a:srgbClr val="FFFFFF"/>
                          </a:solidFill>
                        </a:rPr>
                        <a:t>High</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None/>
                      </a:pPr>
                      <a:r>
                        <a:rPr lang="en" sz="1200">
                          <a:solidFill>
                            <a:srgbClr val="FFFFFF"/>
                          </a:solidFill>
                        </a:rPr>
                        <a:t>Team, client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nSpc>
                          <a:spcPct val="115000"/>
                        </a:lnSpc>
                        <a:spcBef>
                          <a:spcPts val="0"/>
                        </a:spcBef>
                        <a:buNone/>
                      </a:pPr>
                      <a:r>
                        <a:rPr lang="en" sz="1200">
                          <a:solidFill>
                            <a:srgbClr val="FFFFFF"/>
                          </a:solidFill>
                        </a:rPr>
                        <a:t>Discuss and negotiate with client and obtain feedback from client respect of application functionality.</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90525">
                <a:tc>
                  <a:txBody>
                    <a:bodyPr>
                      <a:noAutofit/>
                    </a:bodyPr>
                    <a:lstStyle/>
                    <a:p>
                      <a:pPr indent="-69850" lvl="0" marL="76200" marR="76200" rtl="0" algn="just">
                        <a:lnSpc>
                          <a:spcPct val="115000"/>
                        </a:lnSpc>
                        <a:spcBef>
                          <a:spcPts val="0"/>
                        </a:spcBef>
                        <a:buClr>
                          <a:schemeClr val="dk1"/>
                        </a:buClr>
                        <a:buSzPct val="91666"/>
                        <a:buFont typeface="Arial"/>
                        <a:buNone/>
                      </a:pPr>
                      <a:r>
                        <a:rPr b="1" lang="en" sz="1200">
                          <a:solidFill>
                            <a:srgbClr val="FFFFFF"/>
                          </a:solidFill>
                        </a:rPr>
                        <a:t>Version Control</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None/>
                      </a:pPr>
                      <a:r>
                        <a:rPr lang="en" sz="1200">
                          <a:solidFill>
                            <a:schemeClr val="lt1"/>
                          </a:solidFill>
                        </a:rPr>
                        <a:t>High</a:t>
                      </a:r>
                    </a:p>
                  </a:txBody>
                  <a:tcPr marT="38100" marB="38100" marR="38100" marL="38100" anchor="ctr">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None/>
                      </a:pPr>
                      <a:r>
                        <a:rPr lang="en" sz="1200">
                          <a:solidFill>
                            <a:schemeClr val="lt1"/>
                          </a:solidFill>
                        </a:rPr>
                        <a:t>Team</a:t>
                      </a:r>
                    </a:p>
                  </a:txBody>
                  <a:tcPr marT="38100" marB="38100" marR="38100" marL="38100" anchor="ctr">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nSpc>
                          <a:spcPct val="115000"/>
                        </a:lnSpc>
                        <a:spcBef>
                          <a:spcPts val="0"/>
                        </a:spcBef>
                        <a:buNone/>
                      </a:pPr>
                      <a:r>
                        <a:rPr lang="en" sz="1200">
                          <a:solidFill>
                            <a:schemeClr val="lt1"/>
                          </a:solidFill>
                        </a:rPr>
                        <a:t>Use Github to manage our source codes for codes backup, merging and change tracking.</a:t>
                      </a:r>
                    </a:p>
                  </a:txBody>
                  <a:tcPr marT="38100" marB="38100" marR="38100" marL="38100" anchor="ctr">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7675">
                <a:tc>
                  <a:txBody>
                    <a:bodyPr>
                      <a:noAutofit/>
                    </a:bodyPr>
                    <a:lstStyle/>
                    <a:p>
                      <a:pPr indent="-69850" lvl="0" marL="76200" marR="76200" rtl="0" algn="just">
                        <a:lnSpc>
                          <a:spcPct val="115000"/>
                        </a:lnSpc>
                        <a:spcBef>
                          <a:spcPts val="0"/>
                        </a:spcBef>
                        <a:buClr>
                          <a:schemeClr val="dk1"/>
                        </a:buClr>
                        <a:buSzPct val="91666"/>
                        <a:buFont typeface="Arial"/>
                        <a:buNone/>
                      </a:pPr>
                      <a:r>
                        <a:rPr b="1" lang="en" sz="1200">
                          <a:solidFill>
                            <a:srgbClr val="FFFFFF"/>
                          </a:solidFill>
                        </a:rPr>
                        <a:t>Jira</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None/>
                      </a:pPr>
                      <a:r>
                        <a:rPr lang="en" sz="1200">
                          <a:solidFill>
                            <a:srgbClr val="FFFFFF"/>
                          </a:solidFill>
                        </a:rPr>
                        <a:t>High</a:t>
                      </a:r>
                    </a:p>
                  </a:txBody>
                  <a:tcPr marT="38100" marB="38100" marR="38100" marL="38100" anchor="ctr">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None/>
                      </a:pPr>
                      <a:r>
                        <a:rPr lang="en" sz="1200">
                          <a:solidFill>
                            <a:srgbClr val="FFFFFF"/>
                          </a:solidFill>
                        </a:rPr>
                        <a:t>Team</a:t>
                      </a:r>
                    </a:p>
                  </a:txBody>
                  <a:tcPr marT="38100" marB="38100" marR="38100" marL="38100" anchor="ctr">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nSpc>
                          <a:spcPct val="115000"/>
                        </a:lnSpc>
                        <a:spcBef>
                          <a:spcPts val="0"/>
                        </a:spcBef>
                        <a:buNone/>
                      </a:pPr>
                      <a:r>
                        <a:rPr lang="en" sz="1200">
                          <a:solidFill>
                            <a:srgbClr val="FFFFFF"/>
                          </a:solidFill>
                        </a:rPr>
                        <a:t>Track what every team member have done and what he is going to do.</a:t>
                      </a:r>
                    </a:p>
                  </a:txBody>
                  <a:tcPr marT="38100" marB="38100" marR="38100" marL="38100" anchor="ctr">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447675">
                <a:tc>
                  <a:txBody>
                    <a:bodyPr>
                      <a:noAutofit/>
                    </a:bodyPr>
                    <a:lstStyle/>
                    <a:p>
                      <a:pPr indent="-69850" lvl="0" marL="76200" marR="76200" rtl="0" algn="just">
                        <a:lnSpc>
                          <a:spcPct val="115000"/>
                        </a:lnSpc>
                        <a:spcBef>
                          <a:spcPts val="0"/>
                        </a:spcBef>
                        <a:buClr>
                          <a:schemeClr val="dk1"/>
                        </a:buClr>
                        <a:buSzPct val="91666"/>
                        <a:buFont typeface="Arial"/>
                        <a:buNone/>
                      </a:pPr>
                      <a:r>
                        <a:rPr b="1" lang="en" sz="1200">
                          <a:solidFill>
                            <a:srgbClr val="FFFFFF"/>
                          </a:solidFill>
                        </a:rPr>
                        <a:t>Peer review</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None/>
                      </a:pPr>
                      <a:r>
                        <a:rPr lang="en" sz="1200">
                          <a:solidFill>
                            <a:srgbClr val="FFFFFF"/>
                          </a:solidFill>
                        </a:rPr>
                        <a:t>Medium</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None/>
                      </a:pPr>
                      <a:r>
                        <a:rPr lang="en" sz="1200">
                          <a:solidFill>
                            <a:srgbClr val="FFFFFF"/>
                          </a:solidFill>
                        </a:rPr>
                        <a:t>Team</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nSpc>
                          <a:spcPct val="115000"/>
                        </a:lnSpc>
                        <a:spcBef>
                          <a:spcPts val="0"/>
                        </a:spcBef>
                        <a:buNone/>
                      </a:pPr>
                      <a:r>
                        <a:rPr lang="en" sz="1200">
                          <a:solidFill>
                            <a:srgbClr val="FFFFFF"/>
                          </a:solidFill>
                        </a:rPr>
                        <a:t>Review team members’ achievements and help each other by promoting feedback and suggestions.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7675">
                <a:tc>
                  <a:txBody>
                    <a:bodyPr>
                      <a:noAutofit/>
                    </a:bodyPr>
                    <a:lstStyle/>
                    <a:p>
                      <a:pPr indent="-69850" lvl="0" marL="76200" marR="76200" rtl="0">
                        <a:lnSpc>
                          <a:spcPct val="115000"/>
                        </a:lnSpc>
                        <a:spcBef>
                          <a:spcPts val="0"/>
                        </a:spcBef>
                        <a:buClr>
                          <a:schemeClr val="dk1"/>
                        </a:buClr>
                        <a:buSzPct val="91666"/>
                        <a:buFont typeface="Arial"/>
                        <a:buNone/>
                      </a:pPr>
                      <a:r>
                        <a:rPr b="1" lang="en" sz="1200">
                          <a:solidFill>
                            <a:srgbClr val="FFFFFF"/>
                          </a:solidFill>
                        </a:rPr>
                        <a:t>Weekly Team meeting</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None/>
                      </a:pPr>
                      <a:r>
                        <a:rPr lang="en" sz="1200">
                          <a:solidFill>
                            <a:srgbClr val="FFFFFF"/>
                          </a:solidFill>
                        </a:rPr>
                        <a:t>High</a:t>
                      </a:r>
                    </a:p>
                  </a:txBody>
                  <a:tcPr marT="38100" marB="38100" marR="38100" marL="38100" anchor="ctr">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gn="ctr">
                        <a:lnSpc>
                          <a:spcPct val="115000"/>
                        </a:lnSpc>
                        <a:spcBef>
                          <a:spcPts val="0"/>
                        </a:spcBef>
                        <a:buNone/>
                      </a:pPr>
                      <a:r>
                        <a:rPr lang="en" sz="1200">
                          <a:solidFill>
                            <a:srgbClr val="FFFFFF"/>
                          </a:solidFill>
                        </a:rPr>
                        <a:t>Team</a:t>
                      </a:r>
                    </a:p>
                  </a:txBody>
                  <a:tcPr marT="38100" marB="38100" marR="38100" marL="38100" anchor="ctr">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nSpc>
                          <a:spcPct val="115000"/>
                        </a:lnSpc>
                        <a:spcBef>
                          <a:spcPts val="0"/>
                        </a:spcBef>
                        <a:buNone/>
                      </a:pPr>
                      <a:r>
                        <a:rPr lang="en" sz="1200">
                          <a:solidFill>
                            <a:srgbClr val="FFFFFF"/>
                          </a:solidFill>
                        </a:rPr>
                        <a:t>Have team meetings at least twice a week, check process and make sure we are in the same pace.</a:t>
                      </a:r>
                    </a:p>
                  </a:txBody>
                  <a:tcPr marT="38100" marB="38100" marR="38100" marL="38100" anchor="ctr">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bl>
          </a:graphicData>
        </a:graphic>
      </p:graphicFrame>
      <p:pic>
        <p:nvPicPr>
          <p:cNvPr id="793" name="Shape 793"/>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794" name="Shape 794"/>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69</a:t>
            </a:r>
          </a:p>
        </p:txBody>
      </p:sp>
      <p:sp>
        <p:nvSpPr>
          <p:cNvPr id="795" name="Shape 79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pic>
        <p:nvPicPr>
          <p:cNvPr id="800" name="Shape 800"/>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801" name="Shape 801"/>
          <p:cNvSpPr txBox="1"/>
          <p:nvPr/>
        </p:nvSpPr>
        <p:spPr>
          <a:xfrm>
            <a:off x="180200" y="0"/>
            <a:ext cx="7502700" cy="6447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Current Defect</a:t>
            </a:r>
          </a:p>
        </p:txBody>
      </p:sp>
      <p:graphicFrame>
        <p:nvGraphicFramePr>
          <p:cNvPr id="802" name="Shape 802"/>
          <p:cNvGraphicFramePr/>
          <p:nvPr/>
        </p:nvGraphicFramePr>
        <p:xfrm>
          <a:off x="819150" y="1387300"/>
          <a:ext cx="3000000" cy="3000000"/>
        </p:xfrm>
        <a:graphic>
          <a:graphicData uri="http://schemas.openxmlformats.org/drawingml/2006/table">
            <a:tbl>
              <a:tblPr>
                <a:noFill/>
                <a:tableStyleId>{16753F92-E573-4714-A354-03B6D90344ED}</a:tableStyleId>
              </a:tblPr>
              <a:tblGrid>
                <a:gridCol w="3537900"/>
                <a:gridCol w="3967800"/>
              </a:tblGrid>
              <a:tr h="447675">
                <a:tc>
                  <a:txBody>
                    <a:bodyPr>
                      <a:noAutofit/>
                    </a:bodyPr>
                    <a:lstStyle/>
                    <a:p>
                      <a:pPr lvl="0" rtl="0">
                        <a:lnSpc>
                          <a:spcPct val="225000"/>
                        </a:lnSpc>
                        <a:spcBef>
                          <a:spcPts val="0"/>
                        </a:spcBef>
                        <a:buNone/>
                      </a:pPr>
                      <a:r>
                        <a:rPr b="1" lang="en" sz="1800">
                          <a:solidFill>
                            <a:srgbClr val="FFFFFF"/>
                          </a:solidFill>
                        </a:rPr>
                        <a:t>Concern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15000"/>
                        </a:lnSpc>
                        <a:spcBef>
                          <a:spcPts val="0"/>
                        </a:spcBef>
                        <a:buNone/>
                      </a:pPr>
                      <a:r>
                        <a:rPr b="1" lang="en" sz="1800">
                          <a:solidFill>
                            <a:srgbClr val="FFFFFF"/>
                          </a:solidFill>
                        </a:rPr>
                        <a:t>Proposed Solution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7675">
                <a:tc>
                  <a:txBody>
                    <a:bodyPr>
                      <a:noAutofit/>
                    </a:bodyPr>
                    <a:lstStyle/>
                    <a:p>
                      <a:pPr indent="0" lvl="0" marL="76200" marR="76200" rtl="0">
                        <a:lnSpc>
                          <a:spcPct val="115000"/>
                        </a:lnSpc>
                        <a:spcBef>
                          <a:spcPts val="0"/>
                        </a:spcBef>
                        <a:buNone/>
                      </a:pPr>
                      <a:r>
                        <a:rPr lang="en">
                          <a:solidFill>
                            <a:srgbClr val="FFFFFF"/>
                          </a:solidFill>
                        </a:rPr>
                        <a:t>The reward system is not sophisticated. We didn’t think about it in detail and the reason for our inclusion of this functionality is that we wanted to entice users to participant in the challenge feature.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nSpc>
                          <a:spcPct val="115000"/>
                        </a:lnSpc>
                        <a:spcBef>
                          <a:spcPts val="0"/>
                        </a:spcBef>
                        <a:buNone/>
                      </a:pPr>
                      <a:r>
                        <a:rPr lang="en">
                          <a:solidFill>
                            <a:srgbClr val="FFFFFF"/>
                          </a:solidFill>
                        </a:rPr>
                        <a:t>Before starting to implementing, we are ought to gain more information from client and users, and try to prototype the entire reward system.</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bl>
          </a:graphicData>
        </a:graphic>
      </p:graphicFrame>
      <p:pic>
        <p:nvPicPr>
          <p:cNvPr id="803" name="Shape 803"/>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804" name="Shape 804"/>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70</a:t>
            </a:r>
          </a:p>
        </p:txBody>
      </p:sp>
      <p:sp>
        <p:nvSpPr>
          <p:cNvPr id="805" name="Shape 80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pic>
        <p:nvPicPr>
          <p:cNvPr id="810" name="Shape 810"/>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811" name="Shape 811"/>
          <p:cNvSpPr txBox="1"/>
          <p:nvPr/>
        </p:nvSpPr>
        <p:spPr>
          <a:xfrm>
            <a:off x="180200" y="0"/>
            <a:ext cx="7502700" cy="6447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Technical Debt</a:t>
            </a:r>
          </a:p>
        </p:txBody>
      </p:sp>
      <p:pic>
        <p:nvPicPr>
          <p:cNvPr id="812" name="Shape 812"/>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813" name="Shape 813"/>
          <p:cNvGraphicFramePr/>
          <p:nvPr/>
        </p:nvGraphicFramePr>
        <p:xfrm>
          <a:off x="819150" y="1404450"/>
          <a:ext cx="3000000" cy="3000000"/>
        </p:xfrm>
        <a:graphic>
          <a:graphicData uri="http://schemas.openxmlformats.org/drawingml/2006/table">
            <a:tbl>
              <a:tblPr>
                <a:noFill/>
                <a:tableStyleId>{16753F92-E573-4714-A354-03B6D90344ED}</a:tableStyleId>
              </a:tblPr>
              <a:tblGrid>
                <a:gridCol w="3537900"/>
                <a:gridCol w="3967800"/>
              </a:tblGrid>
              <a:tr h="513250">
                <a:tc>
                  <a:txBody>
                    <a:bodyPr>
                      <a:noAutofit/>
                    </a:bodyPr>
                    <a:lstStyle/>
                    <a:p>
                      <a:pPr lvl="0" rtl="0">
                        <a:lnSpc>
                          <a:spcPct val="100000"/>
                        </a:lnSpc>
                        <a:spcBef>
                          <a:spcPts val="0"/>
                        </a:spcBef>
                        <a:buNone/>
                      </a:pPr>
                      <a:r>
                        <a:rPr b="1" lang="en" sz="1800">
                          <a:solidFill>
                            <a:srgbClr val="FFFFFF"/>
                          </a:solidFill>
                        </a:rPr>
                        <a:t>Description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lvl="0" rtl="0" algn="ctr">
                        <a:lnSpc>
                          <a:spcPct val="100000"/>
                        </a:lnSpc>
                        <a:spcBef>
                          <a:spcPts val="0"/>
                        </a:spcBef>
                        <a:buNone/>
                      </a:pPr>
                      <a:r>
                        <a:rPr b="1" lang="en" sz="1800">
                          <a:solidFill>
                            <a:srgbClr val="FFFFFF"/>
                          </a:solidFill>
                        </a:rPr>
                        <a:t>Mitigation Plan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1307225">
                <a:tc>
                  <a:txBody>
                    <a:bodyPr>
                      <a:noAutofit/>
                    </a:bodyPr>
                    <a:lstStyle/>
                    <a:p>
                      <a:pPr indent="0" lvl="0" marL="76200" marR="76200" rtl="0">
                        <a:lnSpc>
                          <a:spcPct val="115000"/>
                        </a:lnSpc>
                        <a:spcBef>
                          <a:spcPts val="0"/>
                        </a:spcBef>
                        <a:buNone/>
                      </a:pPr>
                      <a:r>
                        <a:rPr lang="en">
                          <a:solidFill>
                            <a:srgbClr val="FFFFFF"/>
                          </a:solidFill>
                        </a:rPr>
                        <a:t>The current version did not follow the responsive mobile design and it only works for iPhone 7Plus screen resolution.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lvl="0" rtl="0">
                        <a:lnSpc>
                          <a:spcPct val="115000"/>
                        </a:lnSpc>
                        <a:spcBef>
                          <a:spcPts val="0"/>
                        </a:spcBef>
                        <a:buNone/>
                      </a:pPr>
                      <a:r>
                        <a:rPr lang="en">
                          <a:solidFill>
                            <a:srgbClr val="FFFFFF"/>
                          </a:solidFill>
                        </a:rPr>
                        <a:t>Incremental test, prototyping and gaining more knowledge about how to implement a responsive mobile app in React Native.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bl>
          </a:graphicData>
        </a:graphic>
      </p:graphicFrame>
      <p:sp>
        <p:nvSpPr>
          <p:cNvPr id="814" name="Shape 814"/>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71</a:t>
            </a:r>
          </a:p>
        </p:txBody>
      </p:sp>
      <p:sp>
        <p:nvSpPr>
          <p:cNvPr id="815" name="Shape 8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pic>
        <p:nvPicPr>
          <p:cNvPr id="820" name="Shape 820"/>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821" name="Shape 821"/>
          <p:cNvSpPr txBox="1"/>
          <p:nvPr/>
        </p:nvSpPr>
        <p:spPr>
          <a:xfrm>
            <a:off x="3358450" y="1884625"/>
            <a:ext cx="2294700" cy="644700"/>
          </a:xfrm>
          <a:prstGeom prst="rect">
            <a:avLst/>
          </a:prstGeom>
          <a:noFill/>
          <a:ln>
            <a:noFill/>
          </a:ln>
        </p:spPr>
        <p:txBody>
          <a:bodyPr anchorCtr="0" anchor="ctr" bIns="91425" lIns="91425" rIns="91425" wrap="square" tIns="91425">
            <a:noAutofit/>
          </a:bodyPr>
          <a:lstStyle/>
          <a:p>
            <a:pPr lvl="0">
              <a:spcBef>
                <a:spcPts val="0"/>
              </a:spcBef>
              <a:buNone/>
            </a:pPr>
            <a:r>
              <a:rPr lang="en" sz="3500">
                <a:solidFill>
                  <a:srgbClr val="F1C232"/>
                </a:solidFill>
                <a:latin typeface="Arial Rounded"/>
                <a:ea typeface="Arial Rounded"/>
                <a:cs typeface="Arial Rounded"/>
                <a:sym typeface="Arial Rounded"/>
              </a:rPr>
              <a:t>:.:</a:t>
            </a:r>
            <a:r>
              <a:rPr lang="en" sz="3500">
                <a:latin typeface="Arial Rounded"/>
                <a:ea typeface="Arial Rounded"/>
                <a:cs typeface="Arial Rounded"/>
                <a:sym typeface="Arial Rounded"/>
              </a:rPr>
              <a:t> </a:t>
            </a:r>
            <a:r>
              <a:rPr lang="en" sz="3500">
                <a:solidFill>
                  <a:srgbClr val="FFFFFF"/>
                </a:solidFill>
                <a:latin typeface="Arial Rounded"/>
                <a:ea typeface="Arial Rounded"/>
                <a:cs typeface="Arial Rounded"/>
                <a:sym typeface="Arial Rounded"/>
              </a:rPr>
              <a:t>Q &amp; A</a:t>
            </a:r>
          </a:p>
          <a:p>
            <a:pPr lvl="0" rtl="0">
              <a:spcBef>
                <a:spcPts val="0"/>
              </a:spcBef>
              <a:buNone/>
            </a:pPr>
            <a:r>
              <a:rPr lang="en" sz="1000">
                <a:solidFill>
                  <a:srgbClr val="FFFFFF"/>
                </a:solidFill>
                <a:latin typeface="Arial Rounded"/>
                <a:ea typeface="Arial Rounded"/>
                <a:cs typeface="Arial Rounded"/>
                <a:sym typeface="Arial Rounded"/>
              </a:rPr>
              <a:t>https://drive.google.com/open?id=1Bg70vQ0_nb4XqvDhcqx0wIrh9gMATkYdaTKLLcRdDk8</a:t>
            </a:r>
          </a:p>
        </p:txBody>
      </p:sp>
      <p:pic>
        <p:nvPicPr>
          <p:cNvPr id="822" name="Shape 822"/>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823" name="Shape 823"/>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72</a:t>
            </a:r>
          </a:p>
        </p:txBody>
      </p:sp>
      <p:sp>
        <p:nvSpPr>
          <p:cNvPr id="824" name="Shape 8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Shape 134"/>
          <p:cNvPicPr preferRelativeResize="0"/>
          <p:nvPr/>
        </p:nvPicPr>
        <p:blipFill>
          <a:blip r:embed="rId3">
            <a:alphaModFix/>
          </a:blip>
          <a:stretch>
            <a:fillRect/>
          </a:stretch>
        </p:blipFill>
        <p:spPr>
          <a:xfrm>
            <a:off x="-24525" y="-154974"/>
            <a:ext cx="9193051" cy="5298475"/>
          </a:xfrm>
          <a:prstGeom prst="rect">
            <a:avLst/>
          </a:prstGeom>
          <a:noFill/>
          <a:ln cap="flat" cmpd="sng" w="19050">
            <a:solidFill>
              <a:schemeClr val="dk2"/>
            </a:solidFill>
            <a:prstDash val="solid"/>
            <a:round/>
            <a:headEnd len="med" w="med" type="none"/>
            <a:tailEnd len="med" w="med" type="none"/>
          </a:ln>
        </p:spPr>
      </p:pic>
      <p:sp>
        <p:nvSpPr>
          <p:cNvPr id="135" name="Shape 135"/>
          <p:cNvSpPr txBox="1"/>
          <p:nvPr/>
        </p:nvSpPr>
        <p:spPr>
          <a:xfrm>
            <a:off x="531125" y="1607350"/>
            <a:ext cx="8176500" cy="1467600"/>
          </a:xfrm>
          <a:prstGeom prst="rect">
            <a:avLst/>
          </a:prstGeom>
          <a:noFill/>
          <a:ln>
            <a:noFill/>
          </a:ln>
        </p:spPr>
        <p:txBody>
          <a:bodyPr anchorCtr="0" anchor="ctr" bIns="91425" lIns="91425" rIns="91425" wrap="square" tIns="91425">
            <a:noAutofit/>
          </a:bodyPr>
          <a:lstStyle/>
          <a:p>
            <a:pPr lvl="0" rtl="0">
              <a:spcBef>
                <a:spcPts val="0"/>
              </a:spcBef>
              <a:buNone/>
            </a:pPr>
            <a:r>
              <a:rPr lang="en" sz="2800">
                <a:solidFill>
                  <a:srgbClr val="F1C232"/>
                </a:solidFill>
                <a:latin typeface="Arial Rounded"/>
                <a:ea typeface="Arial Rounded"/>
                <a:cs typeface="Arial Rounded"/>
                <a:sym typeface="Arial Rounded"/>
              </a:rPr>
              <a:t>:.:</a:t>
            </a:r>
            <a:r>
              <a:rPr lang="en" sz="2800">
                <a:latin typeface="Arial Rounded"/>
                <a:ea typeface="Arial Rounded"/>
                <a:cs typeface="Arial Rounded"/>
                <a:sym typeface="Arial Rounded"/>
              </a:rPr>
              <a:t> </a:t>
            </a:r>
            <a:r>
              <a:rPr lang="en" sz="3600">
                <a:solidFill>
                  <a:srgbClr val="FFFFFF"/>
                </a:solidFill>
                <a:latin typeface="Arial Rounded"/>
                <a:ea typeface="Arial Rounded"/>
                <a:cs typeface="Arial Rounded"/>
                <a:sym typeface="Arial Rounded"/>
              </a:rPr>
              <a:t>Operational Concept Description</a:t>
            </a:r>
          </a:p>
        </p:txBody>
      </p:sp>
      <p:sp>
        <p:nvSpPr>
          <p:cNvPr id="136" name="Shape 136"/>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8</a:t>
            </a:r>
          </a:p>
        </p:txBody>
      </p:sp>
      <p:sp>
        <p:nvSpPr>
          <p:cNvPr id="137" name="Shape 13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id="142" name="Shape 142"/>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143" name="Shape 143"/>
          <p:cNvSpPr txBox="1"/>
          <p:nvPr/>
        </p:nvSpPr>
        <p:spPr>
          <a:xfrm>
            <a:off x="180200" y="0"/>
            <a:ext cx="4351200" cy="705600"/>
          </a:xfrm>
          <a:prstGeom prst="rect">
            <a:avLst/>
          </a:prstGeom>
          <a:noFill/>
          <a:ln>
            <a:noFill/>
          </a:ln>
        </p:spPr>
        <p:txBody>
          <a:bodyPr anchorCtr="0" anchor="ctr" bIns="91425" lIns="91425" rIns="91425" wrap="square" tIns="91425">
            <a:noAutofit/>
          </a:bodyPr>
          <a:lstStyle/>
          <a:p>
            <a:pPr lv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System Purpose</a:t>
            </a:r>
          </a:p>
        </p:txBody>
      </p:sp>
      <p:pic>
        <p:nvPicPr>
          <p:cNvPr id="144" name="Shape 144"/>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145" name="Shape 145"/>
          <p:cNvSpPr txBox="1"/>
          <p:nvPr/>
        </p:nvSpPr>
        <p:spPr>
          <a:xfrm>
            <a:off x="631975" y="1812000"/>
            <a:ext cx="7553100" cy="3030600"/>
          </a:xfrm>
          <a:prstGeom prst="rect">
            <a:avLst/>
          </a:prstGeom>
          <a:noFill/>
          <a:ln>
            <a:noFill/>
          </a:ln>
        </p:spPr>
        <p:txBody>
          <a:bodyPr anchorCtr="0" anchor="ctr" bIns="91425" lIns="91425" rIns="91425" wrap="square" tIns="91425">
            <a:noAutofit/>
          </a:bodyPr>
          <a:lstStyle/>
          <a:p>
            <a:pPr lvl="0" rtl="0">
              <a:spcBef>
                <a:spcPts val="0"/>
              </a:spcBef>
              <a:buNone/>
            </a:pPr>
            <a:r>
              <a:rPr lang="en" sz="2000">
                <a:solidFill>
                  <a:srgbClr val="FFFFFF"/>
                </a:solidFill>
                <a:latin typeface="Arial Rounded"/>
                <a:ea typeface="Arial Rounded"/>
                <a:cs typeface="Arial Rounded"/>
                <a:sym typeface="Arial Rounded"/>
              </a:rPr>
              <a:t>The purpose of the Populic is to allow people to conveniently check the surrounding communities. It also aims to help activity holders from schools, and other organizations (or event individuals) to promote their activities. Thus, our target customers are on campus students who are interested in attend the activities.</a:t>
            </a:r>
          </a:p>
          <a:p>
            <a:pPr lvl="0" rtl="0">
              <a:spcBef>
                <a:spcPts val="0"/>
              </a:spcBef>
              <a:buNone/>
            </a:pPr>
            <a:br>
              <a:rPr lang="en" sz="2000">
                <a:solidFill>
                  <a:srgbClr val="FFFFFF"/>
                </a:solidFill>
                <a:latin typeface="Arial Rounded"/>
                <a:ea typeface="Arial Rounded"/>
                <a:cs typeface="Arial Rounded"/>
                <a:sym typeface="Arial Rounded"/>
              </a:rPr>
            </a:br>
            <a:r>
              <a:rPr lang="en" sz="2000">
                <a:solidFill>
                  <a:srgbClr val="FFFFFF"/>
                </a:solidFill>
                <a:latin typeface="Arial Rounded"/>
                <a:ea typeface="Arial Rounded"/>
                <a:cs typeface="Arial Rounded"/>
                <a:sym typeface="Arial Rounded"/>
              </a:rPr>
              <a:t>The proposed system provides:</a:t>
            </a:r>
          </a:p>
          <a:p>
            <a:pPr indent="-355600" lvl="0" marL="457200" rtl="0">
              <a:spcBef>
                <a:spcPts val="0"/>
              </a:spcBef>
              <a:buClr>
                <a:srgbClr val="FFFFFF"/>
              </a:buClr>
              <a:buSzPct val="100000"/>
              <a:buFont typeface="Arial Rounded"/>
              <a:buAutoNum type="arabicPeriod"/>
            </a:pPr>
            <a:r>
              <a:rPr lang="en" sz="2000">
                <a:solidFill>
                  <a:srgbClr val="FFFFFF"/>
                </a:solidFill>
                <a:latin typeface="Arial Rounded"/>
                <a:ea typeface="Arial Rounded"/>
                <a:cs typeface="Arial Rounded"/>
                <a:sym typeface="Arial Rounded"/>
              </a:rPr>
              <a:t> A Pop screen that allow users access all functions relating to daily challenge</a:t>
            </a:r>
          </a:p>
          <a:p>
            <a:pPr indent="-355600" lvl="0" marL="457200" rtl="0">
              <a:spcBef>
                <a:spcPts val="0"/>
              </a:spcBef>
              <a:buClr>
                <a:srgbClr val="FFFFFF"/>
              </a:buClr>
              <a:buSzPct val="100000"/>
              <a:buFont typeface="Arial Rounded"/>
              <a:buAutoNum type="arabicPeriod"/>
            </a:pPr>
            <a:r>
              <a:rPr lang="en" sz="2000">
                <a:solidFill>
                  <a:srgbClr val="FFFFFF"/>
                </a:solidFill>
                <a:latin typeface="Arial Rounded"/>
                <a:ea typeface="Arial Rounded"/>
                <a:cs typeface="Arial Rounded"/>
                <a:sym typeface="Arial Rounded"/>
              </a:rPr>
              <a:t>Post challenge photos/videos on communities and check surrounding communities.</a:t>
            </a:r>
            <a:br>
              <a:rPr lang="en" sz="2000">
                <a:solidFill>
                  <a:srgbClr val="FFFFFF"/>
                </a:solidFill>
                <a:latin typeface="Arial Rounded"/>
                <a:ea typeface="Arial Rounded"/>
                <a:cs typeface="Arial Rounded"/>
                <a:sym typeface="Arial Rounded"/>
              </a:rPr>
            </a:br>
            <a:br>
              <a:rPr lang="en" sz="2000">
                <a:solidFill>
                  <a:srgbClr val="FFFFFF"/>
                </a:solidFill>
                <a:latin typeface="Arial Rounded"/>
                <a:ea typeface="Arial Rounded"/>
                <a:cs typeface="Arial Rounded"/>
                <a:sym typeface="Arial Rounded"/>
              </a:rPr>
            </a:br>
            <a:br>
              <a:rPr lang="en" sz="2000">
                <a:solidFill>
                  <a:srgbClr val="FFFFFF"/>
                </a:solidFill>
                <a:latin typeface="Arial Rounded"/>
                <a:ea typeface="Arial Rounded"/>
                <a:cs typeface="Arial Rounded"/>
                <a:sym typeface="Arial Rounded"/>
              </a:rPr>
            </a:br>
          </a:p>
        </p:txBody>
      </p:sp>
      <p:sp>
        <p:nvSpPr>
          <p:cNvPr id="146" name="Shape 146"/>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rPr>
              <a:t>9</a:t>
            </a:r>
          </a:p>
        </p:txBody>
      </p:sp>
      <p:sp>
        <p:nvSpPr>
          <p:cNvPr id="147" name="Shape 1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